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Poppins"/>
      <p:regular r:id="rId24"/>
      <p:bold r:id="rId25"/>
      <p:italic r:id="rId26"/>
      <p:boldItalic r:id="rId27"/>
    </p:embeddedFont>
    <p:embeddedFont>
      <p:font typeface="PT Sa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Poppins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oppins-italic.fntdata"/><Relationship Id="rId25" Type="http://schemas.openxmlformats.org/officeDocument/2006/relationships/font" Target="fonts/Poppins-bold.fntdata"/><Relationship Id="rId28" Type="http://schemas.openxmlformats.org/officeDocument/2006/relationships/font" Target="fonts/PTSans-regular.fntdata"/><Relationship Id="rId27" Type="http://schemas.openxmlformats.org/officeDocument/2006/relationships/font" Target="fonts/Poppi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TSans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PTSans-boldItalic.fntdata"/><Relationship Id="rId30" Type="http://schemas.openxmlformats.org/officeDocument/2006/relationships/font" Target="fonts/PTSans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54dda1946d_6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54dda1946d_6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402c29534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402c2953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acef541e42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acef541e42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acef541e4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acef541e4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acfc36d08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acfc36d08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d431007ba2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d431007ba2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913e5e4cb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913e5e4cb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9148a32f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9148a32f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9148a32f8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9148a32f8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aba02c0f6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aba02c0f6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acfc36d080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acfc36d080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913ca3bf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913ca3bf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3ca3bfe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913ca3bfe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913ca3bfe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913ca3bfe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184d99d1a72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184d99d1a72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AI recommended premium pricing strategy- setting prices of $999 to $1,499 however we disagree.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Skimming- high prices to attract initial customers which I’ll mention in specific which type next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Meta owns 73% of the market share according to Flora Tang at Counterpoint Research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It should be noted that Apple has the brand awareness and resources to break into this industry (no penetration pricing) so they should at the very least float around Meta’s prices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Their current highest priced glasses are worth about $800.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Again with brand awareness this will mean that early adopters and innovators are vital to the success of Apple’s launch to encroach on Meta’s market share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One last thing to consider is that like a lot of electronic products prices will eventually come down as new technology comes out and this becomes outdated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acf37874d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acf37874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JACOB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914c78577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914c78577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JACOB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Media - YouTube, TikTok, IG, Use paid influencers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Apple Billboards- In </a:t>
            </a:r>
            <a:r>
              <a:rPr lang="en"/>
              <a:t>metropolitan</a:t>
            </a:r>
            <a:r>
              <a:rPr lang="en"/>
              <a:t> areas, ex. They buy ads in soho for their current products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Slogan: 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do not think the slogan is good. Apple tends to have a simplistic vibe to it. Past slogans like “Shot on Iphone” and “Think Different Again” are three words, very short and get to the point. We believe a better slogan would be more minimalist.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8a566a1a1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18a566a1a1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.png"/><Relationship Id="rId8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hyperlink" Target="http://bit.ly/2TtBDfr" TargetMode="External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hyperlink" Target="https://bit.ly/3A1uf1Q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5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972300" y="1482800"/>
            <a:ext cx="7199400" cy="147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972300" y="3239202"/>
            <a:ext cx="7199400" cy="4215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6825" y="1613"/>
            <a:ext cx="9163538" cy="5147081"/>
            <a:chOff x="-21325" y="-6819"/>
            <a:chExt cx="9163538" cy="5147081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2626712" y="4610687"/>
              <a:ext cx="6515501" cy="529575"/>
              <a:chOff x="2626712" y="4610687"/>
              <a:chExt cx="6515501" cy="529575"/>
            </a:xfrm>
          </p:grpSpPr>
          <p:pic>
            <p:nvPicPr>
              <p:cNvPr id="14" name="Google Shape;14;p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rot="10800000">
                <a:off x="2626712" y="4610687"/>
                <a:ext cx="6515501" cy="5295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Google Shape;15;p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rot="10800000">
                <a:off x="7293388" y="4840980"/>
                <a:ext cx="1585464" cy="69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" name="Google Shape;16;p2"/>
            <p:cNvGrpSpPr/>
            <p:nvPr/>
          </p:nvGrpSpPr>
          <p:grpSpPr>
            <a:xfrm>
              <a:off x="-21325" y="-6819"/>
              <a:ext cx="6523526" cy="536050"/>
              <a:chOff x="-21325" y="-6819"/>
              <a:chExt cx="6523526" cy="536050"/>
            </a:xfrm>
          </p:grpSpPr>
          <p:pic>
            <p:nvPicPr>
              <p:cNvPr id="17" name="Google Shape;17;p2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-21325" y="-6819"/>
                <a:ext cx="6523526" cy="5360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Google Shape;18;p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3800" y="239786"/>
                <a:ext cx="1585464" cy="69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9" name="Google Shape;19;p2"/>
          <p:cNvGrpSpPr/>
          <p:nvPr/>
        </p:nvGrpSpPr>
        <p:grpSpPr>
          <a:xfrm>
            <a:off x="-6819" y="-7400"/>
            <a:ext cx="9157637" cy="5158300"/>
            <a:chOff x="0" y="0"/>
            <a:chExt cx="9157637" cy="5158300"/>
          </a:xfrm>
        </p:grpSpPr>
        <p:pic>
          <p:nvPicPr>
            <p:cNvPr id="20" name="Google Shape;20;p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906088" y="0"/>
              <a:ext cx="1251550" cy="1251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0" y="3906750"/>
              <a:ext cx="1251550" cy="12515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1225" y="0"/>
            <a:ext cx="972775" cy="972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" name="Google Shape;25;p3"/>
          <p:cNvGrpSpPr/>
          <p:nvPr/>
        </p:nvGrpSpPr>
        <p:grpSpPr>
          <a:xfrm>
            <a:off x="4303195" y="4617494"/>
            <a:ext cx="4845850" cy="529600"/>
            <a:chOff x="4296376" y="4610675"/>
            <a:chExt cx="4845850" cy="529600"/>
          </a:xfrm>
        </p:grpSpPr>
        <p:pic>
          <p:nvPicPr>
            <p:cNvPr id="26" name="Google Shape;26;p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>
              <a:off x="4296376" y="4610675"/>
              <a:ext cx="4845850" cy="529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0800000">
              <a:off x="7293388" y="4840980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" name="Google Shape;28;p3"/>
          <p:cNvSpPr txBox="1"/>
          <p:nvPr>
            <p:ph type="title"/>
          </p:nvPr>
        </p:nvSpPr>
        <p:spPr>
          <a:xfrm>
            <a:off x="4047175" y="2409650"/>
            <a:ext cx="4383600" cy="13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" name="Google Shape;29;p3"/>
          <p:cNvSpPr txBox="1"/>
          <p:nvPr>
            <p:ph hasCustomPrompt="1" idx="2" type="title"/>
          </p:nvPr>
        </p:nvSpPr>
        <p:spPr>
          <a:xfrm>
            <a:off x="5690275" y="1037350"/>
            <a:ext cx="1097400" cy="10974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" name="Google Shape;30;p3"/>
          <p:cNvSpPr/>
          <p:nvPr>
            <p:ph idx="3" type="pic"/>
          </p:nvPr>
        </p:nvSpPr>
        <p:spPr>
          <a:xfrm>
            <a:off x="713225" y="539500"/>
            <a:ext cx="2760600" cy="40644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4"/>
          <p:cNvSpPr txBox="1"/>
          <p:nvPr>
            <p:ph type="title"/>
          </p:nvPr>
        </p:nvSpPr>
        <p:spPr>
          <a:xfrm>
            <a:off x="713225" y="1099175"/>
            <a:ext cx="317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34" name="Google Shape;34;p4"/>
          <p:cNvGrpSpPr/>
          <p:nvPr/>
        </p:nvGrpSpPr>
        <p:grpSpPr>
          <a:xfrm flipH="1">
            <a:off x="2620475" y="0"/>
            <a:ext cx="6523526" cy="369900"/>
            <a:chOff x="0" y="0"/>
            <a:chExt cx="6523526" cy="369900"/>
          </a:xfrm>
        </p:grpSpPr>
        <p:pic>
          <p:nvPicPr>
            <p:cNvPr id="35" name="Google Shape;35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6523526" cy="369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5125" y="150455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" name="Google Shape;37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5400000">
            <a:off x="0" y="4170737"/>
            <a:ext cx="972775" cy="97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49350" y="3712050"/>
            <a:ext cx="1768001" cy="135057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 txBox="1"/>
          <p:nvPr>
            <p:ph idx="1" type="subTitle"/>
          </p:nvPr>
        </p:nvSpPr>
        <p:spPr>
          <a:xfrm>
            <a:off x="713225" y="2630525"/>
            <a:ext cx="3171900" cy="16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" type="subTitle"/>
          </p:nvPr>
        </p:nvSpPr>
        <p:spPr>
          <a:xfrm>
            <a:off x="3553500" y="3054555"/>
            <a:ext cx="4787100" cy="90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2" type="subTitle"/>
          </p:nvPr>
        </p:nvSpPr>
        <p:spPr>
          <a:xfrm>
            <a:off x="3553500" y="1649136"/>
            <a:ext cx="4787100" cy="90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3" type="subTitle"/>
          </p:nvPr>
        </p:nvSpPr>
        <p:spPr>
          <a:xfrm>
            <a:off x="1859700" y="1649136"/>
            <a:ext cx="1541400" cy="90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46" name="Google Shape;46;p5"/>
          <p:cNvSpPr txBox="1"/>
          <p:nvPr>
            <p:ph idx="4" type="subTitle"/>
          </p:nvPr>
        </p:nvSpPr>
        <p:spPr>
          <a:xfrm>
            <a:off x="1859700" y="3054549"/>
            <a:ext cx="1541400" cy="90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grpSp>
        <p:nvGrpSpPr>
          <p:cNvPr id="47" name="Google Shape;47;p5"/>
          <p:cNvGrpSpPr/>
          <p:nvPr/>
        </p:nvGrpSpPr>
        <p:grpSpPr>
          <a:xfrm rot="10800000">
            <a:off x="2620475" y="4773475"/>
            <a:ext cx="6523526" cy="369900"/>
            <a:chOff x="0" y="0"/>
            <a:chExt cx="6523526" cy="369900"/>
          </a:xfrm>
        </p:grpSpPr>
        <p:pic>
          <p:nvPicPr>
            <p:cNvPr id="48" name="Google Shape;48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6523526" cy="369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49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5125" y="150455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0" name="Google Shape;50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170737"/>
            <a:ext cx="972775" cy="97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 b="18270" l="31652" r="0" t="131"/>
          <a:stretch/>
        </p:blipFill>
        <p:spPr>
          <a:xfrm flipH="1" rot="10800000">
            <a:off x="8199274" y="11375"/>
            <a:ext cx="1173326" cy="107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1" y="4170725"/>
            <a:ext cx="972775" cy="97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7"/>
          <p:cNvSpPr txBox="1"/>
          <p:nvPr>
            <p:ph type="title"/>
          </p:nvPr>
        </p:nvSpPr>
        <p:spPr>
          <a:xfrm>
            <a:off x="713225" y="987538"/>
            <a:ext cx="4294800" cy="106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" type="subTitle"/>
          </p:nvPr>
        </p:nvSpPr>
        <p:spPr>
          <a:xfrm>
            <a:off x="713225" y="2109663"/>
            <a:ext cx="4294800" cy="25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romanLcPeriod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rabicPeriod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rabicPeriod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lphaLcPeriod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9pPr>
          </a:lstStyle>
          <a:p/>
        </p:txBody>
      </p:sp>
      <p:sp>
        <p:nvSpPr>
          <p:cNvPr id="60" name="Google Shape;60;p7"/>
          <p:cNvSpPr/>
          <p:nvPr>
            <p:ph idx="2" type="pic"/>
          </p:nvPr>
        </p:nvSpPr>
        <p:spPr>
          <a:xfrm>
            <a:off x="5643775" y="539500"/>
            <a:ext cx="2787000" cy="40644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sp>
      <p:pic>
        <p:nvPicPr>
          <p:cNvPr id="61" name="Google Shape;6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-25" y="4170725"/>
            <a:ext cx="972775" cy="97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7"/>
          <p:cNvPicPr preferRelativeResize="0"/>
          <p:nvPr/>
        </p:nvPicPr>
        <p:blipFill rotWithShape="1">
          <a:blip r:embed="rId4">
            <a:alphaModFix/>
          </a:blip>
          <a:srcRect b="130" l="0" r="0" t="130"/>
          <a:stretch/>
        </p:blipFill>
        <p:spPr>
          <a:xfrm rot="-5400000">
            <a:off x="7509601" y="3503753"/>
            <a:ext cx="1716695" cy="13079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" name="Google Shape;63;p7"/>
          <p:cNvGrpSpPr/>
          <p:nvPr/>
        </p:nvGrpSpPr>
        <p:grpSpPr>
          <a:xfrm>
            <a:off x="0" y="0"/>
            <a:ext cx="5837899" cy="536050"/>
            <a:chOff x="0" y="0"/>
            <a:chExt cx="5837899" cy="536050"/>
          </a:xfrm>
        </p:grpSpPr>
        <p:pic>
          <p:nvPicPr>
            <p:cNvPr id="64" name="Google Shape;64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0" y="0"/>
              <a:ext cx="5837899" cy="536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65125" y="246605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8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pic>
        <p:nvPicPr>
          <p:cNvPr id="69" name="Google Shape;69;p8"/>
          <p:cNvPicPr preferRelativeResize="0"/>
          <p:nvPr/>
        </p:nvPicPr>
        <p:blipFill rotWithShape="1">
          <a:blip r:embed="rId3">
            <a:alphaModFix/>
          </a:blip>
          <a:srcRect b="22420" l="0" r="0" t="0"/>
          <a:stretch/>
        </p:blipFill>
        <p:spPr>
          <a:xfrm rot="5400000">
            <a:off x="-257665" y="461283"/>
            <a:ext cx="1768000" cy="10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7890675" y="0"/>
            <a:ext cx="1251550" cy="1251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" name="Google Shape;71;p8"/>
          <p:cNvGrpSpPr/>
          <p:nvPr/>
        </p:nvGrpSpPr>
        <p:grpSpPr>
          <a:xfrm>
            <a:off x="3881699" y="4752250"/>
            <a:ext cx="5260526" cy="388025"/>
            <a:chOff x="3881699" y="4752250"/>
            <a:chExt cx="5260526" cy="388025"/>
          </a:xfrm>
        </p:grpSpPr>
        <p:pic>
          <p:nvPicPr>
            <p:cNvPr id="72" name="Google Shape;72;p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0800000">
              <a:off x="3881699" y="4752250"/>
              <a:ext cx="5260526" cy="388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0800000">
              <a:off x="7293388" y="4911768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9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7" name="Google Shape;77;p9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78" name="Google Shape;78;p9"/>
          <p:cNvGrpSpPr/>
          <p:nvPr/>
        </p:nvGrpSpPr>
        <p:grpSpPr>
          <a:xfrm>
            <a:off x="-1" y="2100"/>
            <a:ext cx="9144001" cy="5141388"/>
            <a:chOff x="-1" y="2100"/>
            <a:chExt cx="9144001" cy="5141388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5400000">
              <a:off x="8171225" y="2100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5400000">
              <a:off x="-1" y="4170713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1" name="Google Shape;81;p9"/>
          <p:cNvGrpSpPr/>
          <p:nvPr/>
        </p:nvGrpSpPr>
        <p:grpSpPr>
          <a:xfrm rot="10800000">
            <a:off x="0" y="2100"/>
            <a:ext cx="4881173" cy="365700"/>
            <a:chOff x="4261050" y="4610675"/>
            <a:chExt cx="4881173" cy="365700"/>
          </a:xfrm>
        </p:grpSpPr>
        <p:pic>
          <p:nvPicPr>
            <p:cNvPr id="82" name="Google Shape;82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0800000">
              <a:off x="4261050" y="4610675"/>
              <a:ext cx="4881173" cy="365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0800000">
              <a:off x="7293388" y="4759030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0"/>
          <p:cNvSpPr txBox="1"/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1"/>
          <p:cNvSpPr txBox="1"/>
          <p:nvPr>
            <p:ph hasCustomPrompt="1" type="title"/>
          </p:nvPr>
        </p:nvSpPr>
        <p:spPr>
          <a:xfrm>
            <a:off x="2476500" y="1872450"/>
            <a:ext cx="4191000" cy="10437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0" name="Google Shape;90;p11"/>
          <p:cNvSpPr txBox="1"/>
          <p:nvPr>
            <p:ph idx="1" type="subTitle"/>
          </p:nvPr>
        </p:nvSpPr>
        <p:spPr>
          <a:xfrm>
            <a:off x="2476500" y="2839950"/>
            <a:ext cx="41910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91" name="Google Shape;9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170784" y="263618"/>
            <a:ext cx="1768000" cy="1350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" name="Google Shape;92;p11"/>
          <p:cNvGrpSpPr/>
          <p:nvPr/>
        </p:nvGrpSpPr>
        <p:grpSpPr>
          <a:xfrm flipH="1">
            <a:off x="0" y="0"/>
            <a:ext cx="9144000" cy="5158300"/>
            <a:chOff x="0" y="0"/>
            <a:chExt cx="9144000" cy="5158300"/>
          </a:xfrm>
        </p:grpSpPr>
        <p:pic>
          <p:nvPicPr>
            <p:cNvPr id="93" name="Google Shape;93;p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92450" y="0"/>
              <a:ext cx="1251550" cy="1251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0" y="3906750"/>
              <a:ext cx="1251550" cy="12515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5" name="Google Shape;95;p11"/>
          <p:cNvGrpSpPr/>
          <p:nvPr/>
        </p:nvGrpSpPr>
        <p:grpSpPr>
          <a:xfrm flipH="1">
            <a:off x="-5031" y="0"/>
            <a:ext cx="9149031" cy="5153900"/>
            <a:chOff x="0" y="0"/>
            <a:chExt cx="9149031" cy="5153900"/>
          </a:xfrm>
        </p:grpSpPr>
        <p:grpSp>
          <p:nvGrpSpPr>
            <p:cNvPr id="96" name="Google Shape;96;p11"/>
            <p:cNvGrpSpPr/>
            <p:nvPr/>
          </p:nvGrpSpPr>
          <p:grpSpPr>
            <a:xfrm>
              <a:off x="2633530" y="4624325"/>
              <a:ext cx="6515501" cy="529575"/>
              <a:chOff x="2633530" y="4624325"/>
              <a:chExt cx="6515501" cy="529575"/>
            </a:xfrm>
          </p:grpSpPr>
          <p:pic>
            <p:nvPicPr>
              <p:cNvPr id="97" name="Google Shape;97;p11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 rot="10800000">
                <a:off x="2633530" y="4624325"/>
                <a:ext cx="6515501" cy="5295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8" name="Google Shape;98;p11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 rot="10800000">
                <a:off x="7300206" y="4854618"/>
                <a:ext cx="1585464" cy="69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9" name="Google Shape;99;p11"/>
            <p:cNvGrpSpPr/>
            <p:nvPr/>
          </p:nvGrpSpPr>
          <p:grpSpPr>
            <a:xfrm>
              <a:off x="0" y="0"/>
              <a:ext cx="6523526" cy="536050"/>
              <a:chOff x="0" y="0"/>
              <a:chExt cx="6523526" cy="536050"/>
            </a:xfrm>
          </p:grpSpPr>
          <p:pic>
            <p:nvPicPr>
              <p:cNvPr id="100" name="Google Shape;100;p11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0" y="0"/>
                <a:ext cx="6523526" cy="5360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1" name="Google Shape;101;p11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265125" y="246605"/>
                <a:ext cx="1585464" cy="69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3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6" name="Google Shape;106;p13"/>
          <p:cNvSpPr txBox="1"/>
          <p:nvPr>
            <p:ph hasCustomPrompt="1" idx="2" type="title"/>
          </p:nvPr>
        </p:nvSpPr>
        <p:spPr>
          <a:xfrm>
            <a:off x="3759205" y="1699096"/>
            <a:ext cx="694800" cy="6948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7" name="Google Shape;107;p13"/>
          <p:cNvSpPr txBox="1"/>
          <p:nvPr>
            <p:ph hasCustomPrompt="1" idx="3" type="title"/>
          </p:nvPr>
        </p:nvSpPr>
        <p:spPr>
          <a:xfrm>
            <a:off x="4690005" y="1699096"/>
            <a:ext cx="694800" cy="6948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/>
          <p:nvPr>
            <p:ph hasCustomPrompt="1" idx="4" type="title"/>
          </p:nvPr>
        </p:nvSpPr>
        <p:spPr>
          <a:xfrm>
            <a:off x="3759193" y="2781754"/>
            <a:ext cx="694800" cy="6948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9" name="Google Shape;109;p13"/>
          <p:cNvSpPr txBox="1"/>
          <p:nvPr>
            <p:ph hasCustomPrompt="1" idx="5" type="title"/>
          </p:nvPr>
        </p:nvSpPr>
        <p:spPr>
          <a:xfrm>
            <a:off x="4689993" y="2781754"/>
            <a:ext cx="694800" cy="6948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0" name="Google Shape;110;p13"/>
          <p:cNvSpPr txBox="1"/>
          <p:nvPr>
            <p:ph hasCustomPrompt="1" idx="6" type="title"/>
          </p:nvPr>
        </p:nvSpPr>
        <p:spPr>
          <a:xfrm>
            <a:off x="3759207" y="3864413"/>
            <a:ext cx="694800" cy="6948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" name="Google Shape;111;p13"/>
          <p:cNvSpPr txBox="1"/>
          <p:nvPr>
            <p:ph hasCustomPrompt="1" idx="7" type="title"/>
          </p:nvPr>
        </p:nvSpPr>
        <p:spPr>
          <a:xfrm>
            <a:off x="4690007" y="3864413"/>
            <a:ext cx="694800" cy="6948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1280600" y="1699100"/>
            <a:ext cx="2288100" cy="69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113" name="Google Shape;113;p13"/>
          <p:cNvSpPr txBox="1"/>
          <p:nvPr>
            <p:ph idx="8" type="subTitle"/>
          </p:nvPr>
        </p:nvSpPr>
        <p:spPr>
          <a:xfrm>
            <a:off x="1280600" y="2781762"/>
            <a:ext cx="2288100" cy="69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114" name="Google Shape;114;p13"/>
          <p:cNvSpPr txBox="1"/>
          <p:nvPr>
            <p:ph idx="9" type="subTitle"/>
          </p:nvPr>
        </p:nvSpPr>
        <p:spPr>
          <a:xfrm>
            <a:off x="1280600" y="3864423"/>
            <a:ext cx="2288100" cy="69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115" name="Google Shape;115;p13"/>
          <p:cNvSpPr txBox="1"/>
          <p:nvPr>
            <p:ph idx="13" type="subTitle"/>
          </p:nvPr>
        </p:nvSpPr>
        <p:spPr>
          <a:xfrm>
            <a:off x="5575300" y="1699096"/>
            <a:ext cx="2288100" cy="69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116" name="Google Shape;116;p13"/>
          <p:cNvSpPr txBox="1"/>
          <p:nvPr>
            <p:ph idx="14" type="subTitle"/>
          </p:nvPr>
        </p:nvSpPr>
        <p:spPr>
          <a:xfrm>
            <a:off x="5575300" y="2781754"/>
            <a:ext cx="2288100" cy="69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117" name="Google Shape;117;p13"/>
          <p:cNvSpPr txBox="1"/>
          <p:nvPr>
            <p:ph idx="15" type="subTitle"/>
          </p:nvPr>
        </p:nvSpPr>
        <p:spPr>
          <a:xfrm>
            <a:off x="5575300" y="3864413"/>
            <a:ext cx="2288100" cy="69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grpSp>
        <p:nvGrpSpPr>
          <p:cNvPr id="118" name="Google Shape;118;p13"/>
          <p:cNvGrpSpPr/>
          <p:nvPr/>
        </p:nvGrpSpPr>
        <p:grpSpPr>
          <a:xfrm flipH="1">
            <a:off x="2620475" y="0"/>
            <a:ext cx="6523526" cy="369900"/>
            <a:chOff x="0" y="0"/>
            <a:chExt cx="6523526" cy="369900"/>
          </a:xfrm>
        </p:grpSpPr>
        <p:pic>
          <p:nvPicPr>
            <p:cNvPr id="119" name="Google Shape;119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6523526" cy="369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5125" y="150455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1" name="Google Shape;121;p13"/>
          <p:cNvGrpSpPr/>
          <p:nvPr/>
        </p:nvGrpSpPr>
        <p:grpSpPr>
          <a:xfrm flipH="1">
            <a:off x="0" y="0"/>
            <a:ext cx="9144000" cy="5143512"/>
            <a:chOff x="0" y="0"/>
            <a:chExt cx="9144000" cy="5143512"/>
          </a:xfrm>
        </p:grpSpPr>
        <p:pic>
          <p:nvPicPr>
            <p:cNvPr id="122" name="Google Shape;122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71225" y="0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0" y="4170737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4"/>
          <p:cNvSpPr txBox="1"/>
          <p:nvPr>
            <p:ph type="title"/>
          </p:nvPr>
        </p:nvSpPr>
        <p:spPr>
          <a:xfrm>
            <a:off x="3835425" y="801507"/>
            <a:ext cx="4089300" cy="105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7" name="Google Shape;127;p14"/>
          <p:cNvSpPr txBox="1"/>
          <p:nvPr>
            <p:ph idx="1" type="subTitle"/>
          </p:nvPr>
        </p:nvSpPr>
        <p:spPr>
          <a:xfrm>
            <a:off x="3835425" y="1898175"/>
            <a:ext cx="4089300" cy="21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9pPr>
          </a:lstStyle>
          <a:p/>
        </p:txBody>
      </p:sp>
      <p:pic>
        <p:nvPicPr>
          <p:cNvPr id="128" name="Google Shape;128;p14"/>
          <p:cNvPicPr preferRelativeResize="0"/>
          <p:nvPr/>
        </p:nvPicPr>
        <p:blipFill rotWithShape="1">
          <a:blip r:embed="rId3">
            <a:alphaModFix/>
          </a:blip>
          <a:srcRect b="22420" l="0" r="0" t="0"/>
          <a:stretch/>
        </p:blipFill>
        <p:spPr>
          <a:xfrm rot="5400000">
            <a:off x="-257665" y="461283"/>
            <a:ext cx="1768000" cy="10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7890675" y="0"/>
            <a:ext cx="1251550" cy="1251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0" name="Google Shape;130;p14"/>
          <p:cNvGrpSpPr/>
          <p:nvPr/>
        </p:nvGrpSpPr>
        <p:grpSpPr>
          <a:xfrm>
            <a:off x="3881699" y="4752250"/>
            <a:ext cx="5260526" cy="388025"/>
            <a:chOff x="3881699" y="4752250"/>
            <a:chExt cx="5260526" cy="388025"/>
          </a:xfrm>
        </p:grpSpPr>
        <p:pic>
          <p:nvPicPr>
            <p:cNvPr id="131" name="Google Shape;131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0800000">
              <a:off x="3881699" y="4752250"/>
              <a:ext cx="5260526" cy="388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0800000">
              <a:off x="7293388" y="4911768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ONE_COLUMN_TEXT_1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5"/>
          <p:cNvSpPr txBox="1"/>
          <p:nvPr>
            <p:ph type="title"/>
          </p:nvPr>
        </p:nvSpPr>
        <p:spPr>
          <a:xfrm>
            <a:off x="713225" y="987538"/>
            <a:ext cx="4294800" cy="106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6" name="Google Shape;136;p15"/>
          <p:cNvSpPr txBox="1"/>
          <p:nvPr>
            <p:ph idx="1" type="subTitle"/>
          </p:nvPr>
        </p:nvSpPr>
        <p:spPr>
          <a:xfrm>
            <a:off x="713225" y="2109663"/>
            <a:ext cx="4294800" cy="25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romanLcPeriod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rabicPeriod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rabicPeriod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lphaLcPeriod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9pPr>
          </a:lstStyle>
          <a:p/>
        </p:txBody>
      </p:sp>
      <p:sp>
        <p:nvSpPr>
          <p:cNvPr id="137" name="Google Shape;137;p15"/>
          <p:cNvSpPr/>
          <p:nvPr>
            <p:ph idx="2" type="pic"/>
          </p:nvPr>
        </p:nvSpPr>
        <p:spPr>
          <a:xfrm>
            <a:off x="5643775" y="539500"/>
            <a:ext cx="2787000" cy="40644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sp>
      <p:pic>
        <p:nvPicPr>
          <p:cNvPr id="138" name="Google Shape;13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-25" y="4170725"/>
            <a:ext cx="972775" cy="97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/>
          <p:cNvPicPr preferRelativeResize="0"/>
          <p:nvPr/>
        </p:nvPicPr>
        <p:blipFill rotWithShape="1">
          <a:blip r:embed="rId4">
            <a:alphaModFix/>
          </a:blip>
          <a:srcRect b="130" l="0" r="0" t="130"/>
          <a:stretch/>
        </p:blipFill>
        <p:spPr>
          <a:xfrm rot="-5400000">
            <a:off x="7509601" y="3503753"/>
            <a:ext cx="1716695" cy="13079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" name="Google Shape;140;p15"/>
          <p:cNvGrpSpPr/>
          <p:nvPr/>
        </p:nvGrpSpPr>
        <p:grpSpPr>
          <a:xfrm>
            <a:off x="0" y="0"/>
            <a:ext cx="5837899" cy="536050"/>
            <a:chOff x="0" y="0"/>
            <a:chExt cx="5837899" cy="536050"/>
          </a:xfrm>
        </p:grpSpPr>
        <p:pic>
          <p:nvPicPr>
            <p:cNvPr id="141" name="Google Shape;141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0" y="0"/>
              <a:ext cx="5837899" cy="536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65125" y="246605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3" name="Google Shape;143;p15"/>
          <p:cNvSpPr txBox="1"/>
          <p:nvPr>
            <p:ph idx="3" type="subTitle"/>
          </p:nvPr>
        </p:nvSpPr>
        <p:spPr>
          <a:xfrm>
            <a:off x="713225" y="2109675"/>
            <a:ext cx="4294800" cy="25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romanLcPeriod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rabicPeriod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rabicPeriod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lphaLcPeriod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 txBox="1"/>
          <p:nvPr>
            <p:ph type="title"/>
          </p:nvPr>
        </p:nvSpPr>
        <p:spPr>
          <a:xfrm>
            <a:off x="6001375" y="539500"/>
            <a:ext cx="2429400" cy="107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6001375" y="1515400"/>
            <a:ext cx="2429400" cy="12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48" name="Google Shape;148;p16"/>
          <p:cNvSpPr/>
          <p:nvPr>
            <p:ph idx="2" type="pic"/>
          </p:nvPr>
        </p:nvSpPr>
        <p:spPr>
          <a:xfrm>
            <a:off x="713225" y="539500"/>
            <a:ext cx="2801100" cy="40647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sp>
      <p:sp>
        <p:nvSpPr>
          <p:cNvPr id="149" name="Google Shape;149;p16"/>
          <p:cNvSpPr/>
          <p:nvPr>
            <p:ph idx="3" type="pic"/>
          </p:nvPr>
        </p:nvSpPr>
        <p:spPr>
          <a:xfrm>
            <a:off x="3595575" y="539500"/>
            <a:ext cx="2191200" cy="23283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sp>
      <p:sp>
        <p:nvSpPr>
          <p:cNvPr id="150" name="Google Shape;150;p16"/>
          <p:cNvSpPr/>
          <p:nvPr>
            <p:ph idx="4" type="pic"/>
          </p:nvPr>
        </p:nvSpPr>
        <p:spPr>
          <a:xfrm>
            <a:off x="3595575" y="2953775"/>
            <a:ext cx="4835100" cy="16503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sp>
      <p:pic>
        <p:nvPicPr>
          <p:cNvPr id="151" name="Google Shape;151;p16"/>
          <p:cNvPicPr preferRelativeResize="0"/>
          <p:nvPr/>
        </p:nvPicPr>
        <p:blipFill rotWithShape="1">
          <a:blip r:embed="rId3">
            <a:alphaModFix/>
          </a:blip>
          <a:srcRect b="130" l="73637" r="0" t="130"/>
          <a:stretch/>
        </p:blipFill>
        <p:spPr>
          <a:xfrm>
            <a:off x="10239" y="3372450"/>
            <a:ext cx="452574" cy="13079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2" name="Google Shape;152;p16"/>
          <p:cNvGrpSpPr/>
          <p:nvPr/>
        </p:nvGrpSpPr>
        <p:grpSpPr>
          <a:xfrm>
            <a:off x="-1" y="2100"/>
            <a:ext cx="9144001" cy="5141388"/>
            <a:chOff x="-1" y="2100"/>
            <a:chExt cx="9144001" cy="5141388"/>
          </a:xfrm>
        </p:grpSpPr>
        <p:pic>
          <p:nvPicPr>
            <p:cNvPr id="153" name="Google Shape;153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5400000">
              <a:off x="8171225" y="2100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 rot="5400000">
              <a:off x="-1" y="4170713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5" name="Google Shape;155;p16"/>
          <p:cNvGrpSpPr/>
          <p:nvPr/>
        </p:nvGrpSpPr>
        <p:grpSpPr>
          <a:xfrm>
            <a:off x="5356527" y="4752250"/>
            <a:ext cx="3785698" cy="388025"/>
            <a:chOff x="5356527" y="4752250"/>
            <a:chExt cx="3785698" cy="388025"/>
          </a:xfrm>
        </p:grpSpPr>
        <p:pic>
          <p:nvPicPr>
            <p:cNvPr id="156" name="Google Shape;156;p1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0800000">
              <a:off x="5356527" y="4752250"/>
              <a:ext cx="3785698" cy="388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1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10800000">
              <a:off x="7293388" y="4911768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TITLE_AND_BODY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720000" y="640080"/>
            <a:ext cx="3234900" cy="11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1" name="Google Shape;161;p17"/>
          <p:cNvSpPr txBox="1"/>
          <p:nvPr>
            <p:ph idx="1" type="body"/>
          </p:nvPr>
        </p:nvSpPr>
        <p:spPr>
          <a:xfrm>
            <a:off x="720000" y="2101875"/>
            <a:ext cx="3234900" cy="124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8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65" name="Google Shape;165;p18"/>
          <p:cNvGrpSpPr/>
          <p:nvPr/>
        </p:nvGrpSpPr>
        <p:grpSpPr>
          <a:xfrm flipH="1">
            <a:off x="2620475" y="0"/>
            <a:ext cx="6523526" cy="369900"/>
            <a:chOff x="0" y="0"/>
            <a:chExt cx="6523526" cy="369900"/>
          </a:xfrm>
        </p:grpSpPr>
        <p:pic>
          <p:nvPicPr>
            <p:cNvPr id="166" name="Google Shape;166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6523526" cy="369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5125" y="150455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8" name="Google Shape;168;p18"/>
          <p:cNvGrpSpPr/>
          <p:nvPr/>
        </p:nvGrpSpPr>
        <p:grpSpPr>
          <a:xfrm flipH="1">
            <a:off x="0" y="0"/>
            <a:ext cx="9144000" cy="5143512"/>
            <a:chOff x="0" y="0"/>
            <a:chExt cx="9144000" cy="5143512"/>
          </a:xfrm>
        </p:grpSpPr>
        <p:pic>
          <p:nvPicPr>
            <p:cNvPr id="169" name="Google Shape;169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71225" y="0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1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0" y="4170737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1" name="Google Shape;171;p18"/>
          <p:cNvSpPr txBox="1"/>
          <p:nvPr>
            <p:ph idx="1" type="body"/>
          </p:nvPr>
        </p:nvSpPr>
        <p:spPr>
          <a:xfrm>
            <a:off x="2145600" y="2101875"/>
            <a:ext cx="4852800" cy="176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172" name="Google Shape;172;p18"/>
          <p:cNvSpPr txBox="1"/>
          <p:nvPr>
            <p:ph idx="2" type="subTitle"/>
          </p:nvPr>
        </p:nvSpPr>
        <p:spPr>
          <a:xfrm>
            <a:off x="2145600" y="2101150"/>
            <a:ext cx="4852800" cy="176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 txBox="1"/>
          <p:nvPr>
            <p:ph type="title"/>
          </p:nvPr>
        </p:nvSpPr>
        <p:spPr>
          <a:xfrm>
            <a:off x="720000" y="538492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6" name="Google Shape;176;p19"/>
          <p:cNvSpPr txBox="1"/>
          <p:nvPr>
            <p:ph idx="1" type="subTitle"/>
          </p:nvPr>
        </p:nvSpPr>
        <p:spPr>
          <a:xfrm>
            <a:off x="709750" y="2636600"/>
            <a:ext cx="2225700" cy="19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7" name="Google Shape;177;p19"/>
          <p:cNvSpPr txBox="1"/>
          <p:nvPr>
            <p:ph idx="2" type="subTitle"/>
          </p:nvPr>
        </p:nvSpPr>
        <p:spPr>
          <a:xfrm>
            <a:off x="3457413" y="2636600"/>
            <a:ext cx="2225700" cy="19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8" name="Google Shape;178;p19"/>
          <p:cNvSpPr txBox="1"/>
          <p:nvPr>
            <p:ph idx="3" type="subTitle"/>
          </p:nvPr>
        </p:nvSpPr>
        <p:spPr>
          <a:xfrm>
            <a:off x="6205076" y="2636600"/>
            <a:ext cx="2225700" cy="19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9" name="Google Shape;179;p19"/>
          <p:cNvSpPr txBox="1"/>
          <p:nvPr>
            <p:ph idx="4" type="subTitle"/>
          </p:nvPr>
        </p:nvSpPr>
        <p:spPr>
          <a:xfrm>
            <a:off x="709758" y="2073291"/>
            <a:ext cx="22257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180" name="Google Shape;180;p19"/>
          <p:cNvSpPr txBox="1"/>
          <p:nvPr>
            <p:ph idx="5" type="subTitle"/>
          </p:nvPr>
        </p:nvSpPr>
        <p:spPr>
          <a:xfrm>
            <a:off x="3459159" y="2073291"/>
            <a:ext cx="22257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181" name="Google Shape;181;p19"/>
          <p:cNvSpPr txBox="1"/>
          <p:nvPr>
            <p:ph idx="6" type="subTitle"/>
          </p:nvPr>
        </p:nvSpPr>
        <p:spPr>
          <a:xfrm>
            <a:off x="6205085" y="2073291"/>
            <a:ext cx="22257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pic>
        <p:nvPicPr>
          <p:cNvPr id="182" name="Google Shape;18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8171200" y="4170725"/>
            <a:ext cx="972775" cy="972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3" name="Google Shape;183;p19"/>
          <p:cNvGrpSpPr/>
          <p:nvPr/>
        </p:nvGrpSpPr>
        <p:grpSpPr>
          <a:xfrm flipH="1">
            <a:off x="2620475" y="0"/>
            <a:ext cx="6523526" cy="369900"/>
            <a:chOff x="0" y="0"/>
            <a:chExt cx="6523526" cy="369900"/>
          </a:xfrm>
        </p:grpSpPr>
        <p:pic>
          <p:nvPicPr>
            <p:cNvPr id="184" name="Google Shape;184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0" y="0"/>
              <a:ext cx="6523526" cy="369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Google Shape;185;p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5125" y="150455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0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9" name="Google Shape;189;p20"/>
          <p:cNvSpPr txBox="1"/>
          <p:nvPr>
            <p:ph idx="1" type="subTitle"/>
          </p:nvPr>
        </p:nvSpPr>
        <p:spPr>
          <a:xfrm>
            <a:off x="720000" y="1679350"/>
            <a:ext cx="35496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0" name="Google Shape;190;p20"/>
          <p:cNvSpPr txBox="1"/>
          <p:nvPr>
            <p:ph idx="2" type="subTitle"/>
          </p:nvPr>
        </p:nvSpPr>
        <p:spPr>
          <a:xfrm>
            <a:off x="4881166" y="1679350"/>
            <a:ext cx="35496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>
            <p:ph idx="3" type="subTitle"/>
          </p:nvPr>
        </p:nvSpPr>
        <p:spPr>
          <a:xfrm>
            <a:off x="720000" y="3396200"/>
            <a:ext cx="35496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2" name="Google Shape;192;p20"/>
          <p:cNvSpPr txBox="1"/>
          <p:nvPr>
            <p:ph idx="4" type="subTitle"/>
          </p:nvPr>
        </p:nvSpPr>
        <p:spPr>
          <a:xfrm>
            <a:off x="4881166" y="3396200"/>
            <a:ext cx="35496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3" name="Google Shape;193;p20"/>
          <p:cNvSpPr txBox="1"/>
          <p:nvPr>
            <p:ph idx="5" type="subTitle"/>
          </p:nvPr>
        </p:nvSpPr>
        <p:spPr>
          <a:xfrm>
            <a:off x="720000" y="1429886"/>
            <a:ext cx="3549600" cy="37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194" name="Google Shape;194;p20"/>
          <p:cNvSpPr txBox="1"/>
          <p:nvPr>
            <p:ph idx="6" type="subTitle"/>
          </p:nvPr>
        </p:nvSpPr>
        <p:spPr>
          <a:xfrm>
            <a:off x="720000" y="3146911"/>
            <a:ext cx="3549600" cy="37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195" name="Google Shape;195;p20"/>
          <p:cNvSpPr txBox="1"/>
          <p:nvPr>
            <p:ph idx="7" type="subTitle"/>
          </p:nvPr>
        </p:nvSpPr>
        <p:spPr>
          <a:xfrm>
            <a:off x="4881127" y="1429886"/>
            <a:ext cx="3549600" cy="37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196" name="Google Shape;196;p20"/>
          <p:cNvSpPr txBox="1"/>
          <p:nvPr>
            <p:ph idx="8" type="subTitle"/>
          </p:nvPr>
        </p:nvSpPr>
        <p:spPr>
          <a:xfrm>
            <a:off x="4881130" y="3146911"/>
            <a:ext cx="3549600" cy="37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grpSp>
        <p:nvGrpSpPr>
          <p:cNvPr id="197" name="Google Shape;197;p20"/>
          <p:cNvGrpSpPr/>
          <p:nvPr/>
        </p:nvGrpSpPr>
        <p:grpSpPr>
          <a:xfrm>
            <a:off x="-1" y="-4719"/>
            <a:ext cx="9144001" cy="5148207"/>
            <a:chOff x="-1" y="-4719"/>
            <a:chExt cx="9144001" cy="5148207"/>
          </a:xfrm>
        </p:grpSpPr>
        <p:pic>
          <p:nvPicPr>
            <p:cNvPr id="198" name="Google Shape;198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5400000">
              <a:off x="8171225" y="-4719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Google Shape;199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5400000">
              <a:off x="-1" y="4170713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0" name="Google Shape;200;p20"/>
          <p:cNvGrpSpPr/>
          <p:nvPr/>
        </p:nvGrpSpPr>
        <p:grpSpPr>
          <a:xfrm rot="10800000">
            <a:off x="0" y="-4719"/>
            <a:ext cx="4881173" cy="365700"/>
            <a:chOff x="4261050" y="4610675"/>
            <a:chExt cx="4881173" cy="365700"/>
          </a:xfrm>
        </p:grpSpPr>
        <p:pic>
          <p:nvPicPr>
            <p:cNvPr id="201" name="Google Shape;201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0800000">
              <a:off x="4261050" y="4610675"/>
              <a:ext cx="4881173" cy="365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0800000">
              <a:off x="7293388" y="4759030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1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6" name="Google Shape;206;p21"/>
          <p:cNvSpPr txBox="1"/>
          <p:nvPr>
            <p:ph idx="1" type="subTitle"/>
          </p:nvPr>
        </p:nvSpPr>
        <p:spPr>
          <a:xfrm>
            <a:off x="720075" y="1682496"/>
            <a:ext cx="23631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7" name="Google Shape;207;p21"/>
          <p:cNvSpPr txBox="1"/>
          <p:nvPr>
            <p:ph idx="2" type="subTitle"/>
          </p:nvPr>
        </p:nvSpPr>
        <p:spPr>
          <a:xfrm>
            <a:off x="3393880" y="1682496"/>
            <a:ext cx="23631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8" name="Google Shape;208;p21"/>
          <p:cNvSpPr txBox="1"/>
          <p:nvPr>
            <p:ph idx="3" type="subTitle"/>
          </p:nvPr>
        </p:nvSpPr>
        <p:spPr>
          <a:xfrm>
            <a:off x="720075" y="3398557"/>
            <a:ext cx="23631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9" name="Google Shape;209;p21"/>
          <p:cNvSpPr txBox="1"/>
          <p:nvPr>
            <p:ph idx="4" type="subTitle"/>
          </p:nvPr>
        </p:nvSpPr>
        <p:spPr>
          <a:xfrm>
            <a:off x="3393880" y="3398557"/>
            <a:ext cx="23631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0" name="Google Shape;210;p21"/>
          <p:cNvSpPr txBox="1"/>
          <p:nvPr>
            <p:ph idx="5" type="subTitle"/>
          </p:nvPr>
        </p:nvSpPr>
        <p:spPr>
          <a:xfrm>
            <a:off x="6067686" y="1682496"/>
            <a:ext cx="23631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1" name="Google Shape;211;p21"/>
          <p:cNvSpPr txBox="1"/>
          <p:nvPr>
            <p:ph idx="6" type="subTitle"/>
          </p:nvPr>
        </p:nvSpPr>
        <p:spPr>
          <a:xfrm>
            <a:off x="6067686" y="3398557"/>
            <a:ext cx="2363100" cy="11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2" name="Google Shape;212;p21"/>
          <p:cNvSpPr txBox="1"/>
          <p:nvPr>
            <p:ph idx="7" type="subTitle"/>
          </p:nvPr>
        </p:nvSpPr>
        <p:spPr>
          <a:xfrm>
            <a:off x="720075" y="1426464"/>
            <a:ext cx="2363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213" name="Google Shape;213;p21"/>
          <p:cNvSpPr txBox="1"/>
          <p:nvPr>
            <p:ph idx="8" type="subTitle"/>
          </p:nvPr>
        </p:nvSpPr>
        <p:spPr>
          <a:xfrm>
            <a:off x="3395380" y="1426464"/>
            <a:ext cx="2360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214" name="Google Shape;214;p21"/>
          <p:cNvSpPr txBox="1"/>
          <p:nvPr>
            <p:ph idx="9" type="subTitle"/>
          </p:nvPr>
        </p:nvSpPr>
        <p:spPr>
          <a:xfrm>
            <a:off x="6067686" y="1426464"/>
            <a:ext cx="2360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215" name="Google Shape;215;p21"/>
          <p:cNvSpPr txBox="1"/>
          <p:nvPr>
            <p:ph idx="13" type="subTitle"/>
          </p:nvPr>
        </p:nvSpPr>
        <p:spPr>
          <a:xfrm>
            <a:off x="720075" y="3145536"/>
            <a:ext cx="2363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216" name="Google Shape;216;p21"/>
          <p:cNvSpPr txBox="1"/>
          <p:nvPr>
            <p:ph idx="14" type="subTitle"/>
          </p:nvPr>
        </p:nvSpPr>
        <p:spPr>
          <a:xfrm>
            <a:off x="3393880" y="3145541"/>
            <a:ext cx="2360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sp>
        <p:nvSpPr>
          <p:cNvPr id="217" name="Google Shape;217;p21"/>
          <p:cNvSpPr txBox="1"/>
          <p:nvPr>
            <p:ph idx="15" type="subTitle"/>
          </p:nvPr>
        </p:nvSpPr>
        <p:spPr>
          <a:xfrm>
            <a:off x="6067686" y="3145541"/>
            <a:ext cx="23601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18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9pPr>
          </a:lstStyle>
          <a:p/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22414" l="68149" r="0" t="0"/>
          <a:stretch/>
        </p:blipFill>
        <p:spPr>
          <a:xfrm rot="10800000">
            <a:off x="8580849" y="64376"/>
            <a:ext cx="563126" cy="1047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8171225" y="4170725"/>
            <a:ext cx="972775" cy="97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2"/>
          <p:cNvSpPr txBox="1"/>
          <p:nvPr>
            <p:ph hasCustomPrompt="1" type="title"/>
          </p:nvPr>
        </p:nvSpPr>
        <p:spPr>
          <a:xfrm>
            <a:off x="3099888" y="2045129"/>
            <a:ext cx="29442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3" name="Google Shape;223;p22"/>
          <p:cNvSpPr txBox="1"/>
          <p:nvPr>
            <p:ph idx="1" type="subTitle"/>
          </p:nvPr>
        </p:nvSpPr>
        <p:spPr>
          <a:xfrm>
            <a:off x="3099898" y="2737825"/>
            <a:ext cx="2944200" cy="35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224" name="Google Shape;224;p22"/>
          <p:cNvSpPr txBox="1"/>
          <p:nvPr>
            <p:ph hasCustomPrompt="1" idx="2" type="title"/>
          </p:nvPr>
        </p:nvSpPr>
        <p:spPr>
          <a:xfrm>
            <a:off x="3099904" y="669938"/>
            <a:ext cx="29442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5" name="Google Shape;225;p22"/>
          <p:cNvSpPr txBox="1"/>
          <p:nvPr>
            <p:ph idx="3" type="subTitle"/>
          </p:nvPr>
        </p:nvSpPr>
        <p:spPr>
          <a:xfrm>
            <a:off x="3099904" y="1362646"/>
            <a:ext cx="2944200" cy="35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226" name="Google Shape;226;p22"/>
          <p:cNvSpPr txBox="1"/>
          <p:nvPr>
            <p:ph hasCustomPrompt="1" idx="4" type="title"/>
          </p:nvPr>
        </p:nvSpPr>
        <p:spPr>
          <a:xfrm>
            <a:off x="3099896" y="3420317"/>
            <a:ext cx="29442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7" name="Google Shape;227;p22"/>
          <p:cNvSpPr txBox="1"/>
          <p:nvPr>
            <p:ph idx="5" type="subTitle"/>
          </p:nvPr>
        </p:nvSpPr>
        <p:spPr>
          <a:xfrm>
            <a:off x="3099906" y="4113013"/>
            <a:ext cx="2944200" cy="35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grpSp>
        <p:nvGrpSpPr>
          <p:cNvPr id="228" name="Google Shape;228;p22"/>
          <p:cNvGrpSpPr/>
          <p:nvPr/>
        </p:nvGrpSpPr>
        <p:grpSpPr>
          <a:xfrm>
            <a:off x="0" y="0"/>
            <a:ext cx="9149044" cy="5153909"/>
            <a:chOff x="0" y="0"/>
            <a:chExt cx="9149044" cy="5153909"/>
          </a:xfrm>
        </p:grpSpPr>
        <p:grpSp>
          <p:nvGrpSpPr>
            <p:cNvPr id="229" name="Google Shape;229;p22"/>
            <p:cNvGrpSpPr/>
            <p:nvPr/>
          </p:nvGrpSpPr>
          <p:grpSpPr>
            <a:xfrm>
              <a:off x="2633519" y="4796608"/>
              <a:ext cx="6515525" cy="357300"/>
              <a:chOff x="2633519" y="4796608"/>
              <a:chExt cx="6515525" cy="357300"/>
            </a:xfrm>
          </p:grpSpPr>
          <p:pic>
            <p:nvPicPr>
              <p:cNvPr id="230" name="Google Shape;230;p2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rot="10800000">
                <a:off x="2633519" y="4796608"/>
                <a:ext cx="6515525" cy="3573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1" name="Google Shape;231;p2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rot="10800000">
                <a:off x="7293388" y="4940768"/>
                <a:ext cx="1585464" cy="69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2" name="Google Shape;232;p22"/>
            <p:cNvGrpSpPr/>
            <p:nvPr/>
          </p:nvGrpSpPr>
          <p:grpSpPr>
            <a:xfrm>
              <a:off x="0" y="0"/>
              <a:ext cx="6523526" cy="359400"/>
              <a:chOff x="0" y="0"/>
              <a:chExt cx="6523526" cy="359400"/>
            </a:xfrm>
          </p:grpSpPr>
          <p:pic>
            <p:nvPicPr>
              <p:cNvPr id="233" name="Google Shape;233;p22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0" y="0"/>
                <a:ext cx="6523526" cy="359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4" name="Google Shape;234;p2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65125" y="145205"/>
                <a:ext cx="1585464" cy="69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235" name="Google Shape;235;p22"/>
          <p:cNvPicPr preferRelativeResize="0"/>
          <p:nvPr/>
        </p:nvPicPr>
        <p:blipFill rotWithShape="1">
          <a:blip r:embed="rId6">
            <a:alphaModFix/>
          </a:blip>
          <a:srcRect b="130" l="0" r="0" t="130"/>
          <a:stretch/>
        </p:blipFill>
        <p:spPr>
          <a:xfrm rot="5400000">
            <a:off x="-128174" y="3562553"/>
            <a:ext cx="1716695" cy="1307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3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239" name="Google Shape;239;p23"/>
          <p:cNvGrpSpPr/>
          <p:nvPr/>
        </p:nvGrpSpPr>
        <p:grpSpPr>
          <a:xfrm>
            <a:off x="0" y="0"/>
            <a:ext cx="6523526" cy="369900"/>
            <a:chOff x="0" y="0"/>
            <a:chExt cx="6523526" cy="369900"/>
          </a:xfrm>
        </p:grpSpPr>
        <p:pic>
          <p:nvPicPr>
            <p:cNvPr id="240" name="Google Shape;240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6523526" cy="369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1" name="Google Shape;241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5125" y="150455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2" name="Google Shape;242;p23"/>
          <p:cNvGrpSpPr/>
          <p:nvPr/>
        </p:nvGrpSpPr>
        <p:grpSpPr>
          <a:xfrm>
            <a:off x="0" y="0"/>
            <a:ext cx="9144000" cy="5143512"/>
            <a:chOff x="0" y="0"/>
            <a:chExt cx="9144000" cy="5143512"/>
          </a:xfrm>
        </p:grpSpPr>
        <p:pic>
          <p:nvPicPr>
            <p:cNvPr id="243" name="Google Shape;243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71225" y="0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2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0" y="4170737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4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pic>
        <p:nvPicPr>
          <p:cNvPr id="248" name="Google Shape;248;p24"/>
          <p:cNvPicPr preferRelativeResize="0"/>
          <p:nvPr/>
        </p:nvPicPr>
        <p:blipFill rotWithShape="1">
          <a:blip r:embed="rId3">
            <a:alphaModFix/>
          </a:blip>
          <a:srcRect b="34262" l="14814" r="0" t="0"/>
          <a:stretch/>
        </p:blipFill>
        <p:spPr>
          <a:xfrm rot="10800000">
            <a:off x="7654149" y="-40526"/>
            <a:ext cx="1506076" cy="8878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9" name="Google Shape;249;p24"/>
          <p:cNvGrpSpPr/>
          <p:nvPr/>
        </p:nvGrpSpPr>
        <p:grpSpPr>
          <a:xfrm flipH="1">
            <a:off x="0" y="0"/>
            <a:ext cx="9144000" cy="5143512"/>
            <a:chOff x="0" y="0"/>
            <a:chExt cx="9144000" cy="5143512"/>
          </a:xfrm>
        </p:grpSpPr>
        <p:pic>
          <p:nvPicPr>
            <p:cNvPr id="250" name="Google Shape;250;p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71225" y="0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1" name="Google Shape;251;p2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0" y="4170737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3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255" name="Google Shape;255;p25"/>
          <p:cNvGrpSpPr/>
          <p:nvPr/>
        </p:nvGrpSpPr>
        <p:grpSpPr>
          <a:xfrm flipH="1">
            <a:off x="2620475" y="0"/>
            <a:ext cx="6523526" cy="369900"/>
            <a:chOff x="0" y="0"/>
            <a:chExt cx="6523526" cy="369900"/>
          </a:xfrm>
        </p:grpSpPr>
        <p:pic>
          <p:nvPicPr>
            <p:cNvPr id="256" name="Google Shape;25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6523526" cy="369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5125" y="150455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8" name="Google Shape;258;p25"/>
          <p:cNvPicPr preferRelativeResize="0"/>
          <p:nvPr/>
        </p:nvPicPr>
        <p:blipFill rotWithShape="1">
          <a:blip r:embed="rId5">
            <a:alphaModFix/>
          </a:blip>
          <a:srcRect b="41941" l="0" r="56111" t="0"/>
          <a:stretch/>
        </p:blipFill>
        <p:spPr>
          <a:xfrm rot="-5400000">
            <a:off x="8325038" y="4266787"/>
            <a:ext cx="775950" cy="78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-5400000">
            <a:off x="0" y="4170725"/>
            <a:ext cx="972775" cy="97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4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pic>
        <p:nvPicPr>
          <p:cNvPr id="263" name="Google Shape;263;p26"/>
          <p:cNvPicPr preferRelativeResize="0"/>
          <p:nvPr/>
        </p:nvPicPr>
        <p:blipFill rotWithShape="1">
          <a:blip r:embed="rId3">
            <a:alphaModFix/>
          </a:blip>
          <a:srcRect b="35496" l="0" r="0" t="129"/>
          <a:stretch/>
        </p:blipFill>
        <p:spPr>
          <a:xfrm>
            <a:off x="6296175" y="4293872"/>
            <a:ext cx="1716701" cy="844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4" name="Google Shape;264;p26"/>
          <p:cNvGrpSpPr/>
          <p:nvPr/>
        </p:nvGrpSpPr>
        <p:grpSpPr>
          <a:xfrm>
            <a:off x="0" y="0"/>
            <a:ext cx="3789523" cy="359400"/>
            <a:chOff x="0" y="0"/>
            <a:chExt cx="3789523" cy="359400"/>
          </a:xfrm>
        </p:grpSpPr>
        <p:pic>
          <p:nvPicPr>
            <p:cNvPr id="265" name="Google Shape;265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0" y="0"/>
              <a:ext cx="3789523" cy="359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5125" y="145205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7" name="Google Shape;267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10800000">
            <a:off x="8171225" y="4170725"/>
            <a:ext cx="972775" cy="97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TITLE_ONLY_5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7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271" name="Google Shape;271;p27"/>
          <p:cNvGrpSpPr/>
          <p:nvPr/>
        </p:nvGrpSpPr>
        <p:grpSpPr>
          <a:xfrm flipH="1" rot="10800000">
            <a:off x="5131123" y="0"/>
            <a:ext cx="4012877" cy="359400"/>
            <a:chOff x="5129348" y="4780863"/>
            <a:chExt cx="4012877" cy="359400"/>
          </a:xfrm>
        </p:grpSpPr>
        <p:pic>
          <p:nvPicPr>
            <p:cNvPr id="272" name="Google Shape;27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>
              <a:off x="5129348" y="4780863"/>
              <a:ext cx="4012877" cy="359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Google Shape;273;p2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>
              <a:off x="7293388" y="4911768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4" name="Google Shape;27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-25" y="0"/>
            <a:ext cx="972775" cy="97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TITLE_ONLY_6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8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278" name="Google Shape;278;p28"/>
          <p:cNvGrpSpPr/>
          <p:nvPr/>
        </p:nvGrpSpPr>
        <p:grpSpPr>
          <a:xfrm>
            <a:off x="0" y="12"/>
            <a:ext cx="9144000" cy="5143487"/>
            <a:chOff x="0" y="12"/>
            <a:chExt cx="9144000" cy="5143487"/>
          </a:xfrm>
        </p:grpSpPr>
        <p:pic>
          <p:nvPicPr>
            <p:cNvPr id="279" name="Google Shape;279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5400000">
              <a:off x="0" y="4170725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0" name="Google Shape;280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-5400000">
              <a:off x="8171225" y="12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1" name="Google Shape;281;p28"/>
          <p:cNvGrpSpPr/>
          <p:nvPr/>
        </p:nvGrpSpPr>
        <p:grpSpPr>
          <a:xfrm rot="10800000">
            <a:off x="0" y="0"/>
            <a:ext cx="4012877" cy="359400"/>
            <a:chOff x="5129346" y="4780863"/>
            <a:chExt cx="4012877" cy="359400"/>
          </a:xfrm>
        </p:grpSpPr>
        <p:pic>
          <p:nvPicPr>
            <p:cNvPr id="282" name="Google Shape;28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0800000">
              <a:off x="5129346" y="4780863"/>
              <a:ext cx="4012877" cy="359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3" name="Google Shape;283;p2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0800000">
              <a:off x="7293388" y="4926068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9"/>
          <p:cNvSpPr txBox="1"/>
          <p:nvPr>
            <p:ph type="title"/>
          </p:nvPr>
        </p:nvSpPr>
        <p:spPr>
          <a:xfrm>
            <a:off x="713227" y="540000"/>
            <a:ext cx="41514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7" name="Google Shape;287;p29"/>
          <p:cNvSpPr txBox="1"/>
          <p:nvPr>
            <p:ph idx="1" type="subTitle"/>
          </p:nvPr>
        </p:nvSpPr>
        <p:spPr>
          <a:xfrm>
            <a:off x="713213" y="2369350"/>
            <a:ext cx="36993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88" name="Google Shape;288;p29"/>
          <p:cNvSpPr/>
          <p:nvPr>
            <p:ph idx="2" type="pic"/>
          </p:nvPr>
        </p:nvSpPr>
        <p:spPr>
          <a:xfrm>
            <a:off x="713225" y="539550"/>
            <a:ext cx="3072600" cy="40644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sp>
      <p:grpSp>
        <p:nvGrpSpPr>
          <p:cNvPr id="289" name="Google Shape;289;p29"/>
          <p:cNvGrpSpPr/>
          <p:nvPr/>
        </p:nvGrpSpPr>
        <p:grpSpPr>
          <a:xfrm>
            <a:off x="-6816" y="0"/>
            <a:ext cx="9150952" cy="5153913"/>
            <a:chOff x="-6816" y="0"/>
            <a:chExt cx="9150952" cy="5153913"/>
          </a:xfrm>
        </p:grpSpPr>
        <p:grpSp>
          <p:nvGrpSpPr>
            <p:cNvPr id="290" name="Google Shape;290;p29"/>
            <p:cNvGrpSpPr/>
            <p:nvPr/>
          </p:nvGrpSpPr>
          <p:grpSpPr>
            <a:xfrm flipH="1">
              <a:off x="5354613" y="0"/>
              <a:ext cx="3789523" cy="359400"/>
              <a:chOff x="0" y="0"/>
              <a:chExt cx="3789523" cy="359400"/>
            </a:xfrm>
          </p:grpSpPr>
          <p:pic>
            <p:nvPicPr>
              <p:cNvPr id="291" name="Google Shape;291;p2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0" y="0"/>
                <a:ext cx="3789523" cy="359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2" name="Google Shape;292;p2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65125" y="145205"/>
                <a:ext cx="1585464" cy="69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93" name="Google Shape;293;p29"/>
            <p:cNvGrpSpPr/>
            <p:nvPr/>
          </p:nvGrpSpPr>
          <p:grpSpPr>
            <a:xfrm flipH="1">
              <a:off x="-6816" y="4765888"/>
              <a:ext cx="3785698" cy="388025"/>
              <a:chOff x="5363346" y="4765888"/>
              <a:chExt cx="3785698" cy="388025"/>
            </a:xfrm>
          </p:grpSpPr>
          <p:pic>
            <p:nvPicPr>
              <p:cNvPr id="294" name="Google Shape;294;p2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 rot="10800000">
                <a:off x="5363346" y="4765888"/>
                <a:ext cx="3785698" cy="388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5" name="Google Shape;295;p2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rot="10800000">
                <a:off x="7300206" y="4925405"/>
                <a:ext cx="1585464" cy="69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96" name="Google Shape;296;p29"/>
          <p:cNvGrpSpPr/>
          <p:nvPr/>
        </p:nvGrpSpPr>
        <p:grpSpPr>
          <a:xfrm>
            <a:off x="0" y="-11538"/>
            <a:ext cx="9143999" cy="5155025"/>
            <a:chOff x="0" y="-11538"/>
            <a:chExt cx="9143999" cy="5155025"/>
          </a:xfrm>
        </p:grpSpPr>
        <p:pic>
          <p:nvPicPr>
            <p:cNvPr id="297" name="Google Shape;297;p2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0" y="-11538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2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8171224" y="4170713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9" name="Google Shape;299;p29"/>
          <p:cNvSpPr txBox="1"/>
          <p:nvPr/>
        </p:nvSpPr>
        <p:spPr>
          <a:xfrm>
            <a:off x="713224" y="3542325"/>
            <a:ext cx="3425400" cy="6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CREDITS:</a:t>
            </a: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This presentation template was created by </a:t>
            </a:r>
            <a:r>
              <a:rPr b="1" lang="en" sz="10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8"/>
              </a:rPr>
              <a:t>Slidesgo</a:t>
            </a: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and includes icons, infographics &amp; images by </a:t>
            </a:r>
            <a:r>
              <a:rPr b="1" lang="en" sz="10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 u="sng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0"/>
          <p:cNvPicPr preferRelativeResize="0"/>
          <p:nvPr/>
        </p:nvPicPr>
        <p:blipFill rotWithShape="1">
          <a:blip r:embed="rId3">
            <a:alphaModFix/>
          </a:blip>
          <a:srcRect b="130" l="0" r="0" t="130"/>
          <a:stretch/>
        </p:blipFill>
        <p:spPr>
          <a:xfrm rot="-5400000">
            <a:off x="-145124" y="3582752"/>
            <a:ext cx="1716695" cy="1307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6088" y="-13650"/>
            <a:ext cx="1251550" cy="1251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5" name="Google Shape;305;p30"/>
          <p:cNvGrpSpPr/>
          <p:nvPr/>
        </p:nvGrpSpPr>
        <p:grpSpPr>
          <a:xfrm>
            <a:off x="0" y="-13638"/>
            <a:ext cx="8878852" cy="4923618"/>
            <a:chOff x="0" y="-13638"/>
            <a:chExt cx="8878852" cy="4923618"/>
          </a:xfrm>
        </p:grpSpPr>
        <p:pic>
          <p:nvPicPr>
            <p:cNvPr id="306" name="Google Shape;306;p3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0800000">
              <a:off x="7293388" y="4840980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07" name="Google Shape;307;p30"/>
            <p:cNvGrpSpPr/>
            <p:nvPr/>
          </p:nvGrpSpPr>
          <p:grpSpPr>
            <a:xfrm>
              <a:off x="0" y="-13638"/>
              <a:ext cx="6523526" cy="536050"/>
              <a:chOff x="0" y="-13638"/>
              <a:chExt cx="6523526" cy="536050"/>
            </a:xfrm>
          </p:grpSpPr>
          <p:pic>
            <p:nvPicPr>
              <p:cNvPr id="308" name="Google Shape;308;p30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0" y="-13638"/>
                <a:ext cx="6523526" cy="5360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9" name="Google Shape;309;p30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65125" y="232968"/>
                <a:ext cx="1585464" cy="69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1"/>
          <p:cNvPicPr preferRelativeResize="0"/>
          <p:nvPr/>
        </p:nvPicPr>
        <p:blipFill rotWithShape="1">
          <a:blip r:embed="rId3">
            <a:alphaModFix/>
          </a:blip>
          <a:srcRect b="130" l="73637" r="0" t="130"/>
          <a:stretch/>
        </p:blipFill>
        <p:spPr>
          <a:xfrm>
            <a:off x="8632789" y="38875"/>
            <a:ext cx="452574" cy="13079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3" name="Google Shape;313;p31"/>
          <p:cNvGrpSpPr/>
          <p:nvPr/>
        </p:nvGrpSpPr>
        <p:grpSpPr>
          <a:xfrm>
            <a:off x="-26" y="-20456"/>
            <a:ext cx="972776" cy="5162894"/>
            <a:chOff x="-26" y="-20456"/>
            <a:chExt cx="972776" cy="5162894"/>
          </a:xfrm>
        </p:grpSpPr>
        <p:pic>
          <p:nvPicPr>
            <p:cNvPr id="314" name="Google Shape;314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-25" y="-20456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3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 rot="5400000">
              <a:off x="-26" y="4169663"/>
              <a:ext cx="972775" cy="9727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16" name="Google Shape;316;p31"/>
          <p:cNvGrpSpPr/>
          <p:nvPr/>
        </p:nvGrpSpPr>
        <p:grpSpPr>
          <a:xfrm rot="10800000">
            <a:off x="5368113" y="4784100"/>
            <a:ext cx="3789523" cy="359400"/>
            <a:chOff x="-13638" y="0"/>
            <a:chExt cx="3789523" cy="359400"/>
          </a:xfrm>
        </p:grpSpPr>
        <p:pic>
          <p:nvPicPr>
            <p:cNvPr id="317" name="Google Shape;317;p3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13638" y="0"/>
              <a:ext cx="3789523" cy="359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8" name="Google Shape;318;p3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65125" y="145205"/>
              <a:ext cx="1585464" cy="69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2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b="1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b="1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b="1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b="1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b="1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b="1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b="1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b="1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b="1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 txBox="1"/>
          <p:nvPr>
            <p:ph type="ctrTitle"/>
          </p:nvPr>
        </p:nvSpPr>
        <p:spPr>
          <a:xfrm>
            <a:off x="972300" y="1482800"/>
            <a:ext cx="7199400" cy="147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Apple Vision Glasses</a:t>
            </a:r>
            <a:endParaRPr/>
          </a:p>
        </p:txBody>
      </p:sp>
      <p:sp>
        <p:nvSpPr>
          <p:cNvPr id="324" name="Google Shape;324;p32"/>
          <p:cNvSpPr txBox="1"/>
          <p:nvPr>
            <p:ph idx="1" type="subTitle"/>
          </p:nvPr>
        </p:nvSpPr>
        <p:spPr>
          <a:xfrm>
            <a:off x="1439700" y="3356052"/>
            <a:ext cx="7199400" cy="4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By: Arman Abir, Lauren Cali, Yifan Chen, Krystal Contreras, Jacob Loshinsky, Maxim Zarkhin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33"/>
          <p:cNvPicPr preferRelativeResize="0"/>
          <p:nvPr/>
        </p:nvPicPr>
        <p:blipFill rotWithShape="1">
          <a:blip r:embed="rId3">
            <a:alphaModFix/>
          </a:blip>
          <a:srcRect b="130" l="0" r="0" t="130"/>
          <a:stretch/>
        </p:blipFill>
        <p:spPr>
          <a:xfrm rot="10800000">
            <a:off x="2677801" y="270878"/>
            <a:ext cx="1716695" cy="1307947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3"/>
          <p:cNvSpPr txBox="1"/>
          <p:nvPr>
            <p:ph type="title"/>
          </p:nvPr>
        </p:nvSpPr>
        <p:spPr>
          <a:xfrm>
            <a:off x="2380200" y="2393925"/>
            <a:ext cx="4383600" cy="13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Description</a:t>
            </a:r>
            <a:endParaRPr/>
          </a:p>
        </p:txBody>
      </p:sp>
      <p:sp>
        <p:nvSpPr>
          <p:cNvPr id="331" name="Google Shape;331;p33"/>
          <p:cNvSpPr txBox="1"/>
          <p:nvPr>
            <p:ph idx="2" type="title"/>
          </p:nvPr>
        </p:nvSpPr>
        <p:spPr>
          <a:xfrm>
            <a:off x="4023300" y="1045200"/>
            <a:ext cx="1097400" cy="109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4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Description and Benefits</a:t>
            </a:r>
            <a:endParaRPr/>
          </a:p>
        </p:txBody>
      </p:sp>
      <p:sp>
        <p:nvSpPr>
          <p:cNvPr id="337" name="Google Shape;337;p34"/>
          <p:cNvSpPr txBox="1"/>
          <p:nvPr>
            <p:ph idx="2" type="subTitle"/>
          </p:nvPr>
        </p:nvSpPr>
        <p:spPr>
          <a:xfrm>
            <a:off x="1036475" y="1112200"/>
            <a:ext cx="68235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Lightweight AR-enabled eyewear</a:t>
            </a:r>
            <a:br>
              <a:rPr lang="en" sz="1500"/>
            </a:b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Transparent micro-OLED display</a:t>
            </a:r>
            <a:br>
              <a:rPr lang="en" sz="1500"/>
            </a:b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Siri voice control + eye-tracking</a:t>
            </a:r>
            <a:br>
              <a:rPr lang="en" sz="1500"/>
            </a:b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Syncs with iPhone, Watch, AirPods</a:t>
            </a:r>
            <a:br>
              <a:rPr lang="en" sz="1500"/>
            </a:b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Navigation overlays, notifications, translation</a:t>
            </a:r>
            <a:br>
              <a:rPr lang="en" sz="1500"/>
            </a:b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Built-in camera + fitness tracking</a:t>
            </a:r>
            <a:br>
              <a:rPr lang="en" sz="1500"/>
            </a:b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Local processing for privacy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8" name="Google Shape;33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6100" y="1156750"/>
            <a:ext cx="3125251" cy="3125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5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Benefits</a:t>
            </a:r>
            <a:endParaRPr/>
          </a:p>
        </p:txBody>
      </p:sp>
      <p:sp>
        <p:nvSpPr>
          <p:cNvPr id="344" name="Google Shape;344;p35"/>
          <p:cNvSpPr txBox="1"/>
          <p:nvPr>
            <p:ph idx="1" type="body"/>
          </p:nvPr>
        </p:nvSpPr>
        <p:spPr>
          <a:xfrm>
            <a:off x="1039800" y="1658075"/>
            <a:ext cx="7064400" cy="25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Hands-free access to information</a:t>
            </a:r>
            <a:br>
              <a:rPr lang="en" sz="1500"/>
            </a:b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Improved productivity</a:t>
            </a:r>
            <a:br>
              <a:rPr lang="en" sz="1500"/>
            </a:b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Real-time AR overlays</a:t>
            </a:r>
            <a:br>
              <a:rPr lang="en" sz="1500"/>
            </a:b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Fitness + Health integration</a:t>
            </a:r>
            <a:br>
              <a:rPr lang="en" sz="1500"/>
            </a:b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Enhanced entertainment</a:t>
            </a:r>
            <a:br>
              <a:rPr lang="en" sz="1500"/>
            </a:b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Seamless Apple ecosystem experience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Critique of Product Description</a:t>
            </a:r>
            <a:endParaRPr/>
          </a:p>
        </p:txBody>
      </p:sp>
      <p:sp>
        <p:nvSpPr>
          <p:cNvPr id="350" name="Google Shape;350;p36"/>
          <p:cNvSpPr txBox="1"/>
          <p:nvPr>
            <p:ph idx="2" type="subTitle"/>
          </p:nvPr>
        </p:nvSpPr>
        <p:spPr>
          <a:xfrm>
            <a:off x="720000" y="1602875"/>
            <a:ext cx="7059600" cy="31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-"/>
            </a:pPr>
            <a:r>
              <a:rPr lang="en" sz="1500">
                <a:solidFill>
                  <a:srgbClr val="000000"/>
                </a:solidFill>
              </a:rPr>
              <a:t>Fit within Apple’s existing portfolio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-"/>
            </a:pPr>
            <a:r>
              <a:rPr lang="en" sz="1500">
                <a:solidFill>
                  <a:srgbClr val="000000"/>
                </a:solidFill>
              </a:rPr>
              <a:t>Apple has already built a high-value ecosystem. 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-"/>
            </a:pPr>
            <a:r>
              <a:rPr lang="en" sz="1500">
                <a:solidFill>
                  <a:srgbClr val="000000"/>
                </a:solidFill>
              </a:rPr>
              <a:t>Smart Glasses extend its wearable strategy, focusing on light augmented reality instead of full mixed reality.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-"/>
            </a:pPr>
            <a:r>
              <a:rPr lang="en" sz="1500">
                <a:solidFill>
                  <a:srgbClr val="000000"/>
                </a:solidFill>
              </a:rPr>
              <a:t>It complements the vision pro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-"/>
            </a:pPr>
            <a:r>
              <a:rPr lang="en" sz="1500">
                <a:solidFill>
                  <a:srgbClr val="000000"/>
                </a:solidFill>
              </a:rPr>
              <a:t>Partial advantage: It can easily integrate to existing apple users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-"/>
            </a:pPr>
            <a:r>
              <a:rPr lang="en" sz="1500">
                <a:solidFill>
                  <a:srgbClr val="000000"/>
                </a:solidFill>
              </a:rPr>
              <a:t>Highly competitive emerging market (Meta, Snap, Samsung).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-"/>
            </a:pPr>
            <a:r>
              <a:rPr lang="en" sz="1500">
                <a:solidFill>
                  <a:srgbClr val="000000"/>
                </a:solidFill>
              </a:rPr>
              <a:t>Hardware alone is not a durable advantage — software ecosystem and App Store support matter more. 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7"/>
          <p:cNvPicPr preferRelativeResize="0"/>
          <p:nvPr/>
        </p:nvPicPr>
        <p:blipFill rotWithShape="1">
          <a:blip r:embed="rId3">
            <a:alphaModFix/>
          </a:blip>
          <a:srcRect b="130" l="0" r="0" t="130"/>
          <a:stretch/>
        </p:blipFill>
        <p:spPr>
          <a:xfrm rot="10800000">
            <a:off x="2677801" y="270878"/>
            <a:ext cx="1716695" cy="1307947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7"/>
          <p:cNvSpPr txBox="1"/>
          <p:nvPr>
            <p:ph type="title"/>
          </p:nvPr>
        </p:nvSpPr>
        <p:spPr>
          <a:xfrm>
            <a:off x="2380200" y="2393925"/>
            <a:ext cx="4383600" cy="13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Target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</a:t>
            </a:r>
            <a:endParaRPr/>
          </a:p>
        </p:txBody>
      </p:sp>
      <p:sp>
        <p:nvSpPr>
          <p:cNvPr id="357" name="Google Shape;357;p37"/>
          <p:cNvSpPr txBox="1"/>
          <p:nvPr>
            <p:ph idx="2" type="title"/>
          </p:nvPr>
        </p:nvSpPr>
        <p:spPr>
          <a:xfrm>
            <a:off x="4023300" y="1045200"/>
            <a:ext cx="1097400" cy="109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02</a:t>
            </a:r>
            <a:endParaRPr sz="5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8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Target Marketing and Positioning  (AI)</a:t>
            </a:r>
            <a:endParaRPr/>
          </a:p>
        </p:txBody>
      </p:sp>
      <p:sp>
        <p:nvSpPr>
          <p:cNvPr id="363" name="Google Shape;363;p38"/>
          <p:cNvSpPr txBox="1"/>
          <p:nvPr/>
        </p:nvSpPr>
        <p:spPr>
          <a:xfrm>
            <a:off x="720000" y="1249650"/>
            <a:ext cx="4046100" cy="3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AI Target Segment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AutoNum type="arabicPeriod"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Primary -</a:t>
            </a: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Tech-savvy young professionals (25–40), early adopters, innovators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AutoNum type="arabicPeriod"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Secondary - Students, creatives, fitness enthusiasts 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AutoNum type="arabicPeriod"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Geographic - Urban areas with high-adoption areas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AutoNum type="arabicPeriod"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Psychographics - People who prioritize convenience, productivity, and innovation 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Positioning Statement (AI)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“Apple Smart Glasses — See the world smarter.”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64" name="Google Shape;36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7100" y="1112200"/>
            <a:ext cx="2484334" cy="3726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9"/>
          <p:cNvSpPr txBox="1"/>
          <p:nvPr>
            <p:ph type="title"/>
          </p:nvPr>
        </p:nvSpPr>
        <p:spPr>
          <a:xfrm>
            <a:off x="720000" y="59347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Critique Of Target Market </a:t>
            </a:r>
            <a:endParaRPr sz="2600"/>
          </a:p>
        </p:txBody>
      </p:sp>
      <p:sp>
        <p:nvSpPr>
          <p:cNvPr id="370" name="Google Shape;370;p39"/>
          <p:cNvSpPr txBox="1"/>
          <p:nvPr/>
        </p:nvSpPr>
        <p:spPr>
          <a:xfrm>
            <a:off x="720000" y="1428625"/>
            <a:ext cx="8072100" cy="18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Poppins"/>
              <a:buChar char="●"/>
            </a:pPr>
            <a:r>
              <a:rPr lang="en" sz="1500">
                <a:latin typeface="Poppins"/>
                <a:ea typeface="Poppins"/>
                <a:cs typeface="Poppins"/>
                <a:sym typeface="Poppins"/>
              </a:rPr>
              <a:t>The customer base is well-defined and aligned with Apple's core customers. </a:t>
            </a:r>
            <a:endParaRPr sz="1500"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Poppins"/>
              <a:buChar char="●"/>
            </a:pPr>
            <a:r>
              <a:rPr lang="en" sz="1500">
                <a:latin typeface="Poppins"/>
                <a:ea typeface="Poppins"/>
                <a:cs typeface="Poppins"/>
                <a:sym typeface="Poppins"/>
              </a:rPr>
              <a:t>Young professionals form a powerful early market.</a:t>
            </a:r>
            <a:endParaRPr sz="1500"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Poppins"/>
              <a:buChar char="●"/>
            </a:pPr>
            <a:r>
              <a:rPr lang="en" sz="1500">
                <a:latin typeface="Poppins"/>
                <a:ea typeface="Poppins"/>
                <a:cs typeface="Poppins"/>
                <a:sym typeface="Poppins"/>
              </a:rPr>
              <a:t>But still a </a:t>
            </a:r>
            <a:r>
              <a:rPr i="1" lang="en" sz="1500">
                <a:latin typeface="Poppins"/>
                <a:ea typeface="Poppins"/>
                <a:cs typeface="Poppins"/>
                <a:sym typeface="Poppins"/>
              </a:rPr>
              <a:t>niche</a:t>
            </a:r>
            <a:r>
              <a:rPr lang="en" sz="1500">
                <a:latin typeface="Poppins"/>
                <a:ea typeface="Poppins"/>
                <a:cs typeface="Poppins"/>
                <a:sym typeface="Poppins"/>
              </a:rPr>
              <a:t> group → limits initial mass adoption</a:t>
            </a:r>
            <a:endParaRPr sz="1500"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Poppins"/>
              <a:buChar char="●"/>
            </a:pPr>
            <a:r>
              <a:rPr lang="en" sz="1500">
                <a:latin typeface="Poppins"/>
                <a:ea typeface="Poppins"/>
                <a:cs typeface="Poppins"/>
                <a:sym typeface="Poppins"/>
              </a:rPr>
              <a:t>Works for the first-generation launch, but long-term growth to schools, medical facilities, and enterprise is needed.</a:t>
            </a:r>
            <a:endParaRPr sz="15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0"/>
          <p:cNvSpPr txBox="1"/>
          <p:nvPr>
            <p:ph type="title"/>
          </p:nvPr>
        </p:nvSpPr>
        <p:spPr>
          <a:xfrm>
            <a:off x="720000" y="59347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Critique: How would the Market React?</a:t>
            </a:r>
            <a:endParaRPr sz="2600"/>
          </a:p>
        </p:txBody>
      </p:sp>
      <p:sp>
        <p:nvSpPr>
          <p:cNvPr id="376" name="Google Shape;376;p40"/>
          <p:cNvSpPr txBox="1"/>
          <p:nvPr/>
        </p:nvSpPr>
        <p:spPr>
          <a:xfrm>
            <a:off x="720000" y="1468675"/>
            <a:ext cx="8072100" cy="28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Char char="●"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Most likely positive response due to enthusiasm in innovation and new technological experiences.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Char char="●"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Trust in the Apple environment leads to better adoption.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Char char="●"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However, there are potential issues: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-Wearing AR glasses in public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-Privacy concerns with visible cameras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-High price point limiting </a:t>
            </a: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accessibility</a:t>
            </a: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1"/>
          <p:cNvSpPr txBox="1"/>
          <p:nvPr>
            <p:ph type="title"/>
          </p:nvPr>
        </p:nvSpPr>
        <p:spPr>
          <a:xfrm>
            <a:off x="720000" y="59347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Critique: Does Apple have experience with this Target Market?</a:t>
            </a:r>
            <a:endParaRPr sz="2600"/>
          </a:p>
        </p:txBody>
      </p:sp>
      <p:sp>
        <p:nvSpPr>
          <p:cNvPr id="382" name="Google Shape;382;p41"/>
          <p:cNvSpPr txBox="1"/>
          <p:nvPr/>
        </p:nvSpPr>
        <p:spPr>
          <a:xfrm>
            <a:off x="720000" y="1749000"/>
            <a:ext cx="8072100" cy="24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-Yes, the same audience has adopted: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Char char="●"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Apple Watch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Char char="●"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AirPods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Char char="●"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iPhone Pro / MacBook Pro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-Apple excels at launching premium devices for tech-savvy people.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-Proven track record of converting early adopters into influencers, which supports targeted strategy.</a:t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2"/>
          <p:cNvSpPr txBox="1"/>
          <p:nvPr>
            <p:ph idx="1" type="subTitle"/>
          </p:nvPr>
        </p:nvSpPr>
        <p:spPr>
          <a:xfrm>
            <a:off x="779550" y="1510950"/>
            <a:ext cx="7546500" cy="212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-"/>
            </a:pPr>
            <a:r>
              <a:rPr lang="en" sz="1500">
                <a:solidFill>
                  <a:srgbClr val="000000"/>
                </a:solidFill>
              </a:rPr>
              <a:t>Yes but the strategy they use is micromarketing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-"/>
            </a:pPr>
            <a:r>
              <a:rPr lang="en" sz="1500">
                <a:solidFill>
                  <a:srgbClr val="000000"/>
                </a:solidFill>
              </a:rPr>
              <a:t>Each product would fit and cater to customer needs allowing comfortability</a:t>
            </a:r>
            <a:endParaRPr sz="15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-"/>
            </a:pPr>
            <a:r>
              <a:rPr lang="en" sz="1500">
                <a:solidFill>
                  <a:srgbClr val="000000"/>
                </a:solidFill>
              </a:rPr>
              <a:t>Customers are satisfied with their if the product is catered to them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42"/>
          <p:cNvSpPr txBox="1"/>
          <p:nvPr>
            <p:ph type="title"/>
          </p:nvPr>
        </p:nvSpPr>
        <p:spPr>
          <a:xfrm>
            <a:off x="779550" y="339852"/>
            <a:ext cx="8424000" cy="81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Critique: Is the targeting strategy appropriate?</a:t>
            </a:r>
            <a:endParaRPr sz="2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43"/>
          <p:cNvPicPr preferRelativeResize="0"/>
          <p:nvPr/>
        </p:nvPicPr>
        <p:blipFill rotWithShape="1">
          <a:blip r:embed="rId3">
            <a:alphaModFix/>
          </a:blip>
          <a:srcRect b="130" l="0" r="0" t="130"/>
          <a:stretch/>
        </p:blipFill>
        <p:spPr>
          <a:xfrm rot="10800000">
            <a:off x="2677801" y="270878"/>
            <a:ext cx="1716695" cy="1307947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3"/>
          <p:cNvSpPr txBox="1"/>
          <p:nvPr>
            <p:ph type="title"/>
          </p:nvPr>
        </p:nvSpPr>
        <p:spPr>
          <a:xfrm>
            <a:off x="2380200" y="2393925"/>
            <a:ext cx="4383600" cy="13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Mix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Strategy</a:t>
            </a:r>
            <a:endParaRPr/>
          </a:p>
        </p:txBody>
      </p:sp>
      <p:sp>
        <p:nvSpPr>
          <p:cNvPr id="395" name="Google Shape;395;p43"/>
          <p:cNvSpPr txBox="1"/>
          <p:nvPr>
            <p:ph idx="2" type="title"/>
          </p:nvPr>
        </p:nvSpPr>
        <p:spPr>
          <a:xfrm>
            <a:off x="4023300" y="1045200"/>
            <a:ext cx="1097400" cy="109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03</a:t>
            </a:r>
            <a:endParaRPr sz="5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4"/>
          <p:cNvSpPr txBox="1"/>
          <p:nvPr/>
        </p:nvSpPr>
        <p:spPr>
          <a:xfrm>
            <a:off x="1349525" y="415900"/>
            <a:ext cx="6204600" cy="40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1300"/>
              <a:t>Product Name &amp; Identity </a:t>
            </a:r>
            <a:endParaRPr b="1" sz="1300"/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/>
              <a:t>AI Recommendation</a:t>
            </a:r>
            <a:endParaRPr b="1" sz="13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“Apple Smart Glasses”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Simple, descriptive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Matches older Apple naming style</a:t>
            </a:r>
            <a:br>
              <a:rPr lang="en" sz="1300"/>
            </a:b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/>
              <a:t>Our Critique</a:t>
            </a:r>
            <a:endParaRPr b="1" sz="1300"/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Too generic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Doesn’t match modern Apple branding (Vision Pro, AirPods, AirTag)</a:t>
            </a:r>
            <a:br>
              <a:rPr lang="en" sz="1300"/>
            </a:b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Lacks long-term brand identity</a:t>
            </a:r>
            <a:br>
              <a:rPr lang="en" sz="1300"/>
            </a:br>
            <a:r>
              <a:rPr lang="en" sz="1300"/>
              <a:t> </a:t>
            </a:r>
            <a:r>
              <a:rPr b="1" lang="en" sz="1300"/>
              <a:t>→ </a:t>
            </a:r>
            <a:r>
              <a:rPr b="1" lang="en" sz="1300"/>
              <a:t>Better names:</a:t>
            </a:r>
            <a:r>
              <a:rPr lang="en" sz="1300"/>
              <a:t> </a:t>
            </a:r>
            <a:r>
              <a:rPr i="1" lang="en" sz="1300"/>
              <a:t>Apple Vision Glass, Apple Lens, Apple View</a:t>
            </a:r>
            <a:endParaRPr i="1"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The Apple Logo And Brand: The Iconic ..." id="401" name="Google Shape;40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0750" y="415900"/>
            <a:ext cx="2887675" cy="195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5"/>
          <p:cNvSpPr txBox="1"/>
          <p:nvPr/>
        </p:nvSpPr>
        <p:spPr>
          <a:xfrm>
            <a:off x="679000" y="399050"/>
            <a:ext cx="37941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1200"/>
              <a:t>Models, Sizes, Colors &amp; Packaging</a:t>
            </a:r>
            <a:endParaRPr b="1" sz="1200"/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200"/>
              <a:t>AI Recommendation</a:t>
            </a:r>
            <a:endParaRPr b="1" sz="1200"/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One basic model</a:t>
            </a:r>
            <a:br>
              <a:rPr lang="en" sz="1200"/>
            </a:b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Clear/tinted/prescription lenses</a:t>
            </a:r>
            <a:br>
              <a:rPr lang="en" sz="1200"/>
            </a:b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Neutral colors (black, silver, space gray)</a:t>
            </a:r>
            <a:br>
              <a:rPr lang="en" sz="1200"/>
            </a:b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Minimalist Apple packaging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7" name="Google Shape;407;p45"/>
          <p:cNvSpPr txBox="1"/>
          <p:nvPr/>
        </p:nvSpPr>
        <p:spPr>
          <a:xfrm>
            <a:off x="4905850" y="314050"/>
            <a:ext cx="3938100" cy="39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Our Critique</a:t>
            </a:r>
            <a:endParaRPr b="1"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Product Line</a:t>
            </a:r>
            <a:endParaRPr b="1" sz="1200"/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One model = too limited</a:t>
            </a:r>
            <a:br>
              <a:rPr lang="en" sz="1200"/>
            </a:b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Recommend </a:t>
            </a:r>
            <a:r>
              <a:rPr i="1" lang="en" sz="1200"/>
              <a:t>Standard + Pro</a:t>
            </a:r>
            <a:r>
              <a:rPr lang="en" sz="1200"/>
              <a:t> versions</a:t>
            </a:r>
            <a:br>
              <a:rPr lang="en" sz="1200"/>
            </a:b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Multiple frame sizes</a:t>
            </a:r>
            <a:br>
              <a:rPr lang="en" sz="1200"/>
            </a:b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More style-oriented color options</a:t>
            </a:r>
            <a:br>
              <a:rPr lang="en" sz="1200"/>
            </a:b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Packaging</a:t>
            </a:r>
            <a:endParaRPr b="1" sz="1200"/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Minimal is good, but needs </a:t>
            </a:r>
            <a:r>
              <a:rPr i="1" lang="en" sz="1200"/>
              <a:t>more protection</a:t>
            </a:r>
            <a:br>
              <a:rPr i="1" lang="en" sz="1200"/>
            </a:br>
            <a:endParaRPr i="1"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Should include </a:t>
            </a:r>
            <a:r>
              <a:rPr i="1" lang="en" sz="1200"/>
              <a:t>premium hard case</a:t>
            </a:r>
            <a:br>
              <a:rPr i="1" lang="en" sz="1200"/>
            </a:br>
            <a:endParaRPr i="1"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Should emphasize sustainability + premium feel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6"/>
          <p:cNvSpPr txBox="1"/>
          <p:nvPr/>
        </p:nvSpPr>
        <p:spPr>
          <a:xfrm>
            <a:off x="1018525" y="662025"/>
            <a:ext cx="3395100" cy="36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/>
              <a:t>Overall Evaluation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/>
              <a:t>Strengths of AI’s Strategy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Simple, clean foundation</a:t>
            </a:r>
            <a:br>
              <a:rPr lang="en"/>
            </a:b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Reasonable lens options</a:t>
            </a:r>
            <a:br>
              <a:rPr lang="en"/>
            </a:b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Fits Apple’s minimal aesthetic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" name="Google Shape;413;p46"/>
          <p:cNvSpPr txBox="1"/>
          <p:nvPr/>
        </p:nvSpPr>
        <p:spPr>
          <a:xfrm>
            <a:off x="4990725" y="602625"/>
            <a:ext cx="3310200" cy="39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/>
              <a:t>What We Improve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Create a stronger, future-proof product name</a:t>
            </a:r>
            <a:br>
              <a:rPr lang="en"/>
            </a:b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Add product tiers (Standard/Pro)</a:t>
            </a:r>
            <a:br>
              <a:rPr lang="en"/>
            </a:b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Expand sizing &amp; color options</a:t>
            </a:r>
            <a:br>
              <a:rPr lang="en"/>
            </a:b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Upgrade packaging for safety + luxury</a:t>
            </a:r>
            <a:br>
              <a:rPr lang="en"/>
            </a:b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Our approach aligns better with Apple’s premium brand and long-term ecosystem.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7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Price Strategy</a:t>
            </a:r>
            <a:endParaRPr/>
          </a:p>
        </p:txBody>
      </p:sp>
      <p:sp>
        <p:nvSpPr>
          <p:cNvPr id="419" name="Google Shape;419;p47"/>
          <p:cNvSpPr txBox="1"/>
          <p:nvPr>
            <p:ph idx="1" type="subTitle"/>
          </p:nvPr>
        </p:nvSpPr>
        <p:spPr>
          <a:xfrm>
            <a:off x="720000" y="1417875"/>
            <a:ext cx="3549600" cy="29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Luxury electronics market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en"/>
              <a:t>Skimming pricing strategy</a:t>
            </a:r>
            <a:r>
              <a:rPr lang="en"/>
              <a:t> would be better than premium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Meta and Samsung are only competition- </a:t>
            </a:r>
            <a:r>
              <a:rPr b="1" lang="en"/>
              <a:t>Oligopoly</a:t>
            </a:r>
            <a:endParaRPr b="1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Recommended price should not exceed competitors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Importance of Early Adopters and Innovators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Eventual price decrease</a:t>
            </a:r>
            <a:endParaRPr/>
          </a:p>
        </p:txBody>
      </p:sp>
      <p:pic>
        <p:nvPicPr>
          <p:cNvPr id="420" name="Google Shape;42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9375" y="1417875"/>
            <a:ext cx="4311726" cy="2307749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47"/>
          <p:cNvSpPr txBox="1"/>
          <p:nvPr>
            <p:ph idx="1" type="subTitle"/>
          </p:nvPr>
        </p:nvSpPr>
        <p:spPr>
          <a:xfrm>
            <a:off x="4980450" y="870400"/>
            <a:ext cx="3549600" cy="42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Competitor</a:t>
            </a:r>
            <a:r>
              <a:rPr b="1" lang="en"/>
              <a:t>:</a:t>
            </a:r>
            <a:r>
              <a:rPr b="1" i="1" lang="en"/>
              <a:t> </a:t>
            </a:r>
            <a:r>
              <a:rPr lang="en"/>
              <a:t>Meta’s Ray-Band AI Glasses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8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Place Strategy (AI)</a:t>
            </a:r>
            <a:endParaRPr/>
          </a:p>
        </p:txBody>
      </p:sp>
      <p:sp>
        <p:nvSpPr>
          <p:cNvPr id="427" name="Google Shape;427;p48"/>
          <p:cNvSpPr txBox="1"/>
          <p:nvPr/>
        </p:nvSpPr>
        <p:spPr>
          <a:xfrm>
            <a:off x="835800" y="1333950"/>
            <a:ext cx="3334800" cy="3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1700"/>
              <a:t>AI’s Distribution </a:t>
            </a:r>
            <a:r>
              <a:rPr b="1" lang="en" sz="1700"/>
              <a:t>Strategy</a:t>
            </a:r>
            <a:r>
              <a:rPr b="1" lang="en" sz="1700"/>
              <a:t> Recommendation:</a:t>
            </a:r>
            <a:endParaRPr b="1" sz="17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Sell the glasses in the following locations: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Apple Store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Apple Website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Electronic Stores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Exclusive deals with Mobile Carrier Brick &amp; Mortars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8" name="Google Shape;428;p48"/>
          <p:cNvSpPr txBox="1"/>
          <p:nvPr/>
        </p:nvSpPr>
        <p:spPr>
          <a:xfrm>
            <a:off x="4316075" y="1333950"/>
            <a:ext cx="4606800" cy="3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1700"/>
              <a:t>Our Critique:</a:t>
            </a:r>
            <a:endParaRPr b="1" sz="1700"/>
          </a:p>
          <a:p>
            <a:pPr indent="-336550" lvl="0" marL="457200" rtl="0" algn="l">
              <a:spcBef>
                <a:spcPts val="6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In person → Lead to try-ons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Apple Website → Classic for loyal Apple customers to purchase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Electronic Stores like Best Buy allow for more people to try on, and bigger audience to reach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Exclusive Deals with mobile carriers are not optimal. Allow all carriers to sell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ADD: Wholesalers like Costco/BJ’s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9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Promotion Strategy (AI)</a:t>
            </a:r>
            <a:endParaRPr/>
          </a:p>
        </p:txBody>
      </p:sp>
      <p:sp>
        <p:nvSpPr>
          <p:cNvPr id="434" name="Google Shape;434;p49"/>
          <p:cNvSpPr txBox="1"/>
          <p:nvPr/>
        </p:nvSpPr>
        <p:spPr>
          <a:xfrm>
            <a:off x="835800" y="1333950"/>
            <a:ext cx="3334800" cy="3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1700"/>
              <a:t>AI’s Advertising Strategy Recommendation:</a:t>
            </a:r>
            <a:endParaRPr b="1" sz="17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For Digital Marketing: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Social Media</a:t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For </a:t>
            </a:r>
            <a:r>
              <a:rPr lang="en" sz="1700"/>
              <a:t>Traditional</a:t>
            </a:r>
            <a:r>
              <a:rPr lang="en" sz="1700"/>
              <a:t> Apple Marketing: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Yearly Apple KeyNote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Apple Billboards</a:t>
            </a:r>
            <a:endParaRPr sz="1700"/>
          </a:p>
        </p:txBody>
      </p:sp>
      <p:sp>
        <p:nvSpPr>
          <p:cNvPr id="435" name="Google Shape;435;p49"/>
          <p:cNvSpPr txBox="1"/>
          <p:nvPr/>
        </p:nvSpPr>
        <p:spPr>
          <a:xfrm>
            <a:off x="4316075" y="2709000"/>
            <a:ext cx="4606800" cy="20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1700"/>
              <a:t>Our Critique:</a:t>
            </a:r>
            <a:endParaRPr b="1" sz="1700"/>
          </a:p>
          <a:p>
            <a:pPr indent="-336550" lvl="0" marL="457200" rtl="0" algn="l">
              <a:spcBef>
                <a:spcPts val="6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We believe all these marketing methods fit with </a:t>
            </a:r>
            <a:r>
              <a:rPr lang="en" sz="1700"/>
              <a:t>the product, and the entire Apple ecosystem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We do not like this slogan - Apple is simplistic with less than 3 words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436" name="Google Shape;436;p49"/>
          <p:cNvSpPr txBox="1"/>
          <p:nvPr/>
        </p:nvSpPr>
        <p:spPr>
          <a:xfrm>
            <a:off x="4316075" y="1420925"/>
            <a:ext cx="4606800" cy="11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1700"/>
              <a:t>AI’s Suggested Slogan</a:t>
            </a:r>
            <a:endParaRPr b="1" sz="1700"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i="1" lang="en" sz="1900">
                <a:latin typeface="Times New Roman"/>
                <a:ea typeface="Times New Roman"/>
                <a:cs typeface="Times New Roman"/>
                <a:sym typeface="Times New Roman"/>
              </a:rPr>
              <a:t>Through Your Eyes — The Future is Here.”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0"/>
          <p:cNvSpPr txBox="1"/>
          <p:nvPr>
            <p:ph type="title"/>
          </p:nvPr>
        </p:nvSpPr>
        <p:spPr>
          <a:xfrm>
            <a:off x="1334675" y="2119975"/>
            <a:ext cx="7008300" cy="15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 YOU!</a:t>
            </a:r>
            <a:endParaRPr sz="6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ndustrial Preliminary Project by Slidesgo">
  <a:themeElements>
    <a:clrScheme name="Simple Light">
      <a:dk1>
        <a:srgbClr val="202A41"/>
      </a:dk1>
      <a:lt1>
        <a:srgbClr val="FFFFFF"/>
      </a:lt1>
      <a:dk2>
        <a:srgbClr val="516988"/>
      </a:dk2>
      <a:lt2>
        <a:srgbClr val="D3E1F1"/>
      </a:lt2>
      <a:accent1>
        <a:srgbClr val="90ABCE"/>
      </a:accent1>
      <a:accent2>
        <a:srgbClr val="6E86A5"/>
      </a:accent2>
      <a:accent3>
        <a:srgbClr val="F5F4F3"/>
      </a:accent3>
      <a:accent4>
        <a:srgbClr val="FFFFFF"/>
      </a:accent4>
      <a:accent5>
        <a:srgbClr val="FFFFFF"/>
      </a:accent5>
      <a:accent6>
        <a:srgbClr val="FFFFFF"/>
      </a:accent6>
      <a:hlink>
        <a:srgbClr val="202A4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